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5" r:id="rId9"/>
    <p:sldId id="267" r:id="rId10"/>
    <p:sldId id="264" r:id="rId11"/>
    <p:sldId id="268" r:id="rId12"/>
    <p:sldId id="269" r:id="rId13"/>
    <p:sldId id="263" r:id="rId14"/>
    <p:sldId id="270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66335-6B0C-4824-BE5C-D4315537A02F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D038-D77C-40C4-92D7-DE9EF570F6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66335-6B0C-4824-BE5C-D4315537A02F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D038-D77C-40C4-92D7-DE9EF570F6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66335-6B0C-4824-BE5C-D4315537A02F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D038-D77C-40C4-92D7-DE9EF570F6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66335-6B0C-4824-BE5C-D4315537A02F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D038-D77C-40C4-92D7-DE9EF570F6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66335-6B0C-4824-BE5C-D4315537A02F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D038-D77C-40C4-92D7-DE9EF570F6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66335-6B0C-4824-BE5C-D4315537A02F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D038-D77C-40C4-92D7-DE9EF570F6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66335-6B0C-4824-BE5C-D4315537A02F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D038-D77C-40C4-92D7-DE9EF570F6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66335-6B0C-4824-BE5C-D4315537A02F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D038-D77C-40C4-92D7-DE9EF570F6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66335-6B0C-4824-BE5C-D4315537A02F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D038-D77C-40C4-92D7-DE9EF570F6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66335-6B0C-4824-BE5C-D4315537A02F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D038-D77C-40C4-92D7-DE9EF570F6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66335-6B0C-4824-BE5C-D4315537A02F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D038-D77C-40C4-92D7-DE9EF570F6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66335-6B0C-4824-BE5C-D4315537A02F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8D038-D77C-40C4-92D7-DE9EF570F6D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whInpwbU_c" TargetMode="External"/><Relationship Id="rId2" Type="http://schemas.openxmlformats.org/officeDocument/2006/relationships/hyperlink" Target="https://www.youtube.com/watch?v=ANF4f32vOrY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marta_boguszewska@interia.p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formie24.poradnikzdrowie.pl/odzywianie/proteiny-gdzie-wystepuja-najlepsze-zrodla-protein-dla-sportowcow_46042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743200" y="4941168"/>
            <a:ext cx="6400800" cy="1752600"/>
          </a:xfrm>
        </p:spPr>
        <p:txBody>
          <a:bodyPr/>
          <a:lstStyle/>
          <a:p>
            <a:r>
              <a:rPr lang="pl-PL" dirty="0" smtClean="0"/>
              <a:t>Z Ż</a:t>
            </a:r>
          </a:p>
          <a:p>
            <a:r>
              <a:rPr lang="pl-PL" dirty="0" smtClean="0"/>
              <a:t>M. Boguszewska</a:t>
            </a:r>
            <a:endParaRPr lang="pl-PL" dirty="0"/>
          </a:p>
        </p:txBody>
      </p:sp>
      <p:pic>
        <p:nvPicPr>
          <p:cNvPr id="4" name="Picture 2" descr="Znalezione obrazy dla zapytania cholester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8493301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Praca domowa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/>
          <a:lstStyle/>
          <a:p>
            <a:r>
              <a:rPr lang="pl-PL" dirty="0" smtClean="0"/>
              <a:t>Z</a:t>
            </a:r>
            <a:r>
              <a:rPr lang="pl-PL" dirty="0" smtClean="0"/>
              <a:t>ad.1. </a:t>
            </a:r>
            <a:r>
              <a:rPr lang="pl-PL" dirty="0" smtClean="0"/>
              <a:t>W</a:t>
            </a:r>
            <a:r>
              <a:rPr lang="pl-PL" dirty="0" smtClean="0"/>
              <a:t>ypisz funkcje cholesterolu</a:t>
            </a:r>
            <a:endParaRPr lang="pl-PL" dirty="0"/>
          </a:p>
        </p:txBody>
      </p:sp>
      <p:pic>
        <p:nvPicPr>
          <p:cNvPr id="3080" name="Picture 8" descr="Znalezione obrazy dla zapytania cholester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772816"/>
            <a:ext cx="4680520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5602" name="Picture 2" descr="Znalezione obrazy dla zapytania cholesterol funkcj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4469" y="476672"/>
            <a:ext cx="8799531" cy="3698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Praca domowa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Zad.2. Wymień które i opisz w jaki sposób, niektóre z witamin i związków chemicznych obniżają poziom cholesterolu.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Filmiki</a:t>
            </a:r>
            <a:r>
              <a:rPr lang="pl-PL" dirty="0" err="1" smtClean="0">
                <a:sym typeface="Wingdings" pitchFamily="2" charset="2"/>
              </a:rPr>
              <a:t>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pl-PL" dirty="0" smtClean="0">
                <a:hlinkClick r:id="rId2"/>
              </a:rPr>
              <a:t>https://www.youtube.com/watch?v=ANF4f32vOrY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>
                <a:hlinkClick r:id="rId3"/>
              </a:rPr>
              <a:t>https://www.youtube.com/watch?v=PwhInpwbU_c</a:t>
            </a: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Prace domowe wysyłamy na </a:t>
            </a:r>
            <a:r>
              <a:rPr lang="pl-PL" dirty="0" err="1" smtClean="0"/>
              <a:t>meila</a:t>
            </a:r>
            <a:r>
              <a:rPr lang="pl-PL" dirty="0" smtClean="0"/>
              <a:t>:</a:t>
            </a:r>
          </a:p>
          <a:p>
            <a:r>
              <a:rPr lang="pl-PL" dirty="0" err="1" smtClean="0">
                <a:hlinkClick r:id="rId2"/>
              </a:rPr>
              <a:t>marta_boguszewska@interia.pl</a:t>
            </a:r>
            <a:endParaRPr lang="pl-PL" dirty="0" smtClean="0"/>
          </a:p>
          <a:p>
            <a:r>
              <a:rPr lang="pl-PL" dirty="0" smtClean="0"/>
              <a:t>Do piątku do 27.03.2020</a:t>
            </a:r>
          </a:p>
          <a:p>
            <a:endParaRPr lang="pl-PL" dirty="0" smtClean="0"/>
          </a:p>
          <a:p>
            <a:r>
              <a:rPr lang="pl-PL" u="sng" dirty="0" smtClean="0">
                <a:sym typeface="Wingdings" pitchFamily="2" charset="2"/>
              </a:rPr>
              <a:t>Możecie zrobić to w zeszytach i wysłać mi zdjęcia, lub zrobić to w np. </a:t>
            </a:r>
            <a:r>
              <a:rPr lang="pl-PL" u="sng" dirty="0" err="1" smtClean="0">
                <a:sym typeface="Wingdings" pitchFamily="2" charset="2"/>
              </a:rPr>
              <a:t>wordzie</a:t>
            </a:r>
            <a:r>
              <a:rPr lang="pl-PL" u="sng" dirty="0" smtClean="0">
                <a:sym typeface="Wingdings" pitchFamily="2" charset="2"/>
              </a:rPr>
              <a:t> (wtedy możecie sobie wydrukować i wkleić do zeszytu jako </a:t>
            </a:r>
            <a:r>
              <a:rPr lang="pl-PL" u="sng" dirty="0" smtClean="0">
                <a:sym typeface="Wingdings" pitchFamily="2" charset="2"/>
              </a:rPr>
              <a:t>pracę domową)</a:t>
            </a:r>
            <a:endParaRPr lang="pl-PL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/>
          <a:lstStyle/>
          <a:p>
            <a:r>
              <a:rPr lang="pl-PL" dirty="0" smtClean="0"/>
              <a:t>1. Cholesterol</a:t>
            </a:r>
          </a:p>
          <a:p>
            <a:r>
              <a:rPr lang="pl-PL" dirty="0" smtClean="0"/>
              <a:t>2. Frakcje cholesterolu</a:t>
            </a:r>
          </a:p>
          <a:p>
            <a:r>
              <a:rPr lang="pl-PL" dirty="0" smtClean="0"/>
              <a:t>3. Norma na cholesterol</a:t>
            </a:r>
          </a:p>
          <a:p>
            <a:r>
              <a:rPr lang="pl-PL" dirty="0" smtClean="0"/>
              <a:t>4.  Funkcje cholesterolu– praca domowa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Co musisz wiedzieć o cholesterolu?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08720"/>
            <a:ext cx="8229600" cy="4525963"/>
          </a:xfrm>
        </p:spPr>
        <p:txBody>
          <a:bodyPr>
            <a:normAutofit/>
          </a:bodyPr>
          <a:lstStyle/>
          <a:p>
            <a:pPr fontAlgn="base"/>
            <a:r>
              <a:rPr lang="pl-PL" sz="2800" dirty="0" smtClean="0">
                <a:solidFill>
                  <a:srgbClr val="FF0000"/>
                </a:solidFill>
              </a:rPr>
              <a:t>Cholesterol</a:t>
            </a:r>
            <a:r>
              <a:rPr lang="pl-PL" sz="2800" dirty="0">
                <a:solidFill>
                  <a:srgbClr val="FF0000"/>
                </a:solidFill>
              </a:rPr>
              <a:t> nie rozpuszcza się we krwi</a:t>
            </a:r>
            <a:r>
              <a:rPr lang="pl-PL" sz="2800" dirty="0"/>
              <a:t>. Dlatego, by mógł się przemieszczać wraz z nią, musi się </a:t>
            </a:r>
            <a:r>
              <a:rPr lang="pl-PL" sz="2800" dirty="0">
                <a:solidFill>
                  <a:srgbClr val="FF0000"/>
                </a:solidFill>
              </a:rPr>
              <a:t>połączyć</a:t>
            </a:r>
            <a:r>
              <a:rPr lang="pl-PL" sz="2800" dirty="0"/>
              <a:t> ze specjalnymi </a:t>
            </a:r>
            <a:r>
              <a:rPr lang="pl-PL" sz="2800" dirty="0">
                <a:solidFill>
                  <a:srgbClr val="FF0000"/>
                </a:solidFill>
              </a:rPr>
              <a:t>białkami transportującymi</a:t>
            </a:r>
            <a:r>
              <a:rPr lang="pl-PL" sz="2800" dirty="0"/>
              <a:t>. </a:t>
            </a:r>
            <a:endParaRPr lang="pl-PL" sz="2800" dirty="0" smtClean="0"/>
          </a:p>
          <a:p>
            <a:pPr fontAlgn="base"/>
            <a:r>
              <a:rPr lang="pl-PL" sz="2800" dirty="0" smtClean="0"/>
              <a:t>Drobiny</a:t>
            </a:r>
            <a:r>
              <a:rPr lang="pl-PL" sz="2800" dirty="0"/>
              <a:t>, które w taki sposób powstają, są fachowo </a:t>
            </a:r>
            <a:r>
              <a:rPr lang="pl-PL" sz="2800" dirty="0">
                <a:solidFill>
                  <a:srgbClr val="FF0000"/>
                </a:solidFill>
              </a:rPr>
              <a:t>nazywane </a:t>
            </a:r>
            <a:r>
              <a:rPr lang="pl-PL" sz="2800" dirty="0" err="1">
                <a:solidFill>
                  <a:srgbClr val="FF0000"/>
                </a:solidFill>
              </a:rPr>
              <a:t>lipoproteinami</a:t>
            </a:r>
            <a:r>
              <a:rPr lang="pl-PL" sz="2800" dirty="0">
                <a:solidFill>
                  <a:srgbClr val="FF0000"/>
                </a:solidFill>
              </a:rPr>
              <a:t> </a:t>
            </a:r>
            <a:r>
              <a:rPr lang="pl-PL" sz="2800" dirty="0"/>
              <a:t>(tłuszcze to lipidy, białka - </a:t>
            </a:r>
            <a:r>
              <a:rPr lang="pl-PL" sz="2800" dirty="0">
                <a:hlinkClick r:id="rId2" tooltip="Proteiny - gdzie występują? Najlepsze źródła protein dla sportowców"/>
              </a:rPr>
              <a:t>proteiny</a:t>
            </a:r>
            <a:r>
              <a:rPr lang="pl-PL" sz="2800" dirty="0"/>
              <a:t>).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pic>
        <p:nvPicPr>
          <p:cNvPr id="19458" name="Picture 2" descr="Znalezione obrazy dla zapytania cholester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3618" y="2348880"/>
            <a:ext cx="7240382" cy="4509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>
            <a:normAutofit fontScale="90000"/>
          </a:bodyPr>
          <a:lstStyle/>
          <a:p>
            <a:r>
              <a:rPr lang="pl-PL" sz="3600" dirty="0" err="1" smtClean="0"/>
              <a:t>Lipoproteiny</a:t>
            </a:r>
            <a:r>
              <a:rPr lang="pl-PL" sz="3600" dirty="0" smtClean="0"/>
              <a:t> różnią się między sobą </a:t>
            </a:r>
            <a:r>
              <a:rPr lang="pl-PL" sz="3600" dirty="0" smtClean="0">
                <a:solidFill>
                  <a:srgbClr val="FF0000"/>
                </a:solidFill>
              </a:rPr>
              <a:t>gęstością</a:t>
            </a:r>
            <a:r>
              <a:rPr lang="pl-PL" sz="3600" dirty="0" smtClean="0"/>
              <a:t>, czyli stosunkiem tłuszczu do białka w każdej cząsteczce</a:t>
            </a:r>
            <a:r>
              <a:rPr lang="pl-PL" sz="2800" dirty="0" smtClean="0"/>
              <a:t>. </a:t>
            </a:r>
            <a:br>
              <a:rPr lang="pl-PL" sz="2800" dirty="0" smtClean="0"/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o małej gęstości - </a:t>
            </a:r>
            <a:r>
              <a:rPr lang="pl-PL" b="1" dirty="0" smtClean="0"/>
              <a:t>zawierające więcej tłuszczu </a:t>
            </a:r>
            <a:r>
              <a:rPr lang="pl-PL" dirty="0" smtClean="0"/>
              <a:t>- zostały oznaczone symbolem </a:t>
            </a:r>
            <a:r>
              <a:rPr lang="pl-PL" b="1" dirty="0" smtClean="0"/>
              <a:t>LDL</a:t>
            </a:r>
            <a:r>
              <a:rPr lang="pl-PL" dirty="0" smtClean="0"/>
              <a:t>  </a:t>
            </a:r>
            <a:r>
              <a:rPr lang="pl-PL" b="1" dirty="0" smtClean="0"/>
              <a:t> 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o </a:t>
            </a:r>
            <a:r>
              <a:rPr lang="pl-PL" b="1" dirty="0" smtClean="0"/>
              <a:t>dużej gęstości </a:t>
            </a:r>
            <a:r>
              <a:rPr lang="pl-PL" dirty="0" smtClean="0"/>
              <a:t>- z większą ilością białka - oznaczono symbolem </a:t>
            </a:r>
            <a:r>
              <a:rPr lang="pl-PL" b="1" dirty="0" smtClean="0"/>
              <a:t>HDL</a:t>
            </a:r>
            <a:endParaRPr lang="pl-PL" dirty="0"/>
          </a:p>
        </p:txBody>
      </p:sp>
      <p:pic>
        <p:nvPicPr>
          <p:cNvPr id="17410" name="Picture 2" descr="Znalezione obrazy dla zapytania cholester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7" y="3688230"/>
            <a:ext cx="3337782" cy="28371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Zadaniem cząsteczek </a:t>
            </a:r>
            <a:r>
              <a:rPr lang="pl-PL" dirty="0">
                <a:solidFill>
                  <a:srgbClr val="FF0000"/>
                </a:solidFill>
              </a:rPr>
              <a:t>LDL</a:t>
            </a:r>
            <a:r>
              <a:rPr lang="pl-PL" dirty="0"/>
              <a:t> jest dostarczanie cholesterolu do komórek, które pobierają go tyle, ile </a:t>
            </a:r>
            <a:r>
              <a:rPr lang="pl-PL" dirty="0">
                <a:solidFill>
                  <a:srgbClr val="FF0000"/>
                </a:solidFill>
              </a:rPr>
              <a:t>potrzebują</a:t>
            </a:r>
            <a:r>
              <a:rPr lang="pl-PL" dirty="0"/>
              <a:t>. </a:t>
            </a:r>
            <a:endParaRPr lang="pl-PL" dirty="0" smtClean="0"/>
          </a:p>
          <a:p>
            <a:r>
              <a:rPr lang="pl-PL" dirty="0" smtClean="0">
                <a:solidFill>
                  <a:srgbClr val="FF0000"/>
                </a:solidFill>
              </a:rPr>
              <a:t>Nadwyżkę</a:t>
            </a:r>
            <a:r>
              <a:rPr lang="pl-PL" dirty="0" smtClean="0"/>
              <a:t> </a:t>
            </a:r>
            <a:r>
              <a:rPr lang="pl-PL" dirty="0"/>
              <a:t>odbierają z komórek cząsteczki </a:t>
            </a:r>
            <a:r>
              <a:rPr lang="pl-PL" dirty="0">
                <a:solidFill>
                  <a:srgbClr val="FF0000"/>
                </a:solidFill>
              </a:rPr>
              <a:t>HDL</a:t>
            </a:r>
            <a:r>
              <a:rPr lang="pl-PL" dirty="0"/>
              <a:t> i transportują z powrotem </a:t>
            </a:r>
            <a:r>
              <a:rPr lang="pl-PL" dirty="0">
                <a:solidFill>
                  <a:srgbClr val="FF0000"/>
                </a:solidFill>
              </a:rPr>
              <a:t>do wątroby</a:t>
            </a:r>
            <a:r>
              <a:rPr lang="pl-PL" dirty="0"/>
              <a:t>.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4525963"/>
          </a:xfrm>
        </p:spPr>
        <p:txBody>
          <a:bodyPr>
            <a:normAutofit/>
          </a:bodyPr>
          <a:lstStyle/>
          <a:p>
            <a:r>
              <a:rPr lang="pl-PL" dirty="0"/>
              <a:t>Tutaj część jest wykorzystywana m.in. do produkcji kwasu żółciowego, a resztę - jeśli nie jest zbyt duża - organizm rozkłada i wydala. HDL wykonuje więc dobrą robotę, dlatego popularnie nazywa się go </a:t>
            </a:r>
            <a:r>
              <a:rPr lang="pl-PL" b="1" dirty="0"/>
              <a:t>dobrym cholesterolem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4525963"/>
          </a:xfrm>
        </p:spPr>
        <p:txBody>
          <a:bodyPr/>
          <a:lstStyle/>
          <a:p>
            <a:r>
              <a:rPr lang="pl-PL" dirty="0"/>
              <a:t>Z kolei LDL dostarcza do komórek czasem tak dużo cholesterolu, że jego część </a:t>
            </a:r>
            <a:r>
              <a:rPr lang="pl-PL" dirty="0">
                <a:solidFill>
                  <a:srgbClr val="FF0000"/>
                </a:solidFill>
              </a:rPr>
              <a:t>odkłada się </a:t>
            </a:r>
            <a:r>
              <a:rPr lang="pl-PL" dirty="0"/>
              <a:t>w ścianach tętnic i dlatego popularnie mówi się o nim zły cholesterol.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pic>
        <p:nvPicPr>
          <p:cNvPr id="5" name="Picture 2" descr="Znalezione obrazy dla zapytania cholester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636912"/>
            <a:ext cx="5745088" cy="38319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404664"/>
            <a:ext cx="8964488" cy="4525963"/>
          </a:xfrm>
        </p:spPr>
        <p:txBody>
          <a:bodyPr/>
          <a:lstStyle/>
          <a:p>
            <a:r>
              <a:rPr lang="pl-PL" b="1" dirty="0"/>
              <a:t>Podczas badania cholesterolu </a:t>
            </a:r>
            <a:r>
              <a:rPr lang="pl-PL" b="1" dirty="0" smtClean="0"/>
              <a:t>całkowitego </a:t>
            </a:r>
            <a:r>
              <a:rPr lang="pl-PL" dirty="0" smtClean="0"/>
              <a:t>pożądana </a:t>
            </a:r>
            <a:r>
              <a:rPr lang="pl-PL" dirty="0"/>
              <a:t>jest wartość poniżej 200 </a:t>
            </a:r>
            <a:r>
              <a:rPr lang="pl-PL" dirty="0" smtClean="0"/>
              <a:t>mg/</a:t>
            </a:r>
            <a:r>
              <a:rPr lang="pl-PL" dirty="0" err="1" smtClean="0"/>
              <a:t>dL</a:t>
            </a:r>
            <a:endParaRPr lang="pl-PL" dirty="0" smtClean="0"/>
          </a:p>
          <a:p>
            <a:r>
              <a:rPr lang="pl-PL" dirty="0" smtClean="0"/>
              <a:t>Za </a:t>
            </a:r>
            <a:r>
              <a:rPr lang="pl-PL" dirty="0"/>
              <a:t>poziom </a:t>
            </a:r>
            <a:r>
              <a:rPr lang="pl-PL" b="1" dirty="0"/>
              <a:t>podwyższony</a:t>
            </a:r>
            <a:r>
              <a:rPr lang="pl-PL" dirty="0"/>
              <a:t> uznaje </a:t>
            </a:r>
            <a:r>
              <a:rPr lang="pl-PL" dirty="0" smtClean="0"/>
              <a:t>się</a:t>
            </a:r>
          </a:p>
          <a:p>
            <a:pPr>
              <a:buNone/>
            </a:pPr>
            <a:r>
              <a:rPr lang="pl-PL" dirty="0" smtClean="0"/>
              <a:t> </a:t>
            </a:r>
            <a:r>
              <a:rPr lang="pl-PL" dirty="0"/>
              <a:t>200 – 239 mg/</a:t>
            </a:r>
            <a:r>
              <a:rPr lang="pl-PL" dirty="0" err="1"/>
              <a:t>dL</a:t>
            </a:r>
            <a:r>
              <a:rPr lang="pl-PL" dirty="0"/>
              <a:t> </a:t>
            </a:r>
            <a:endParaRPr lang="pl-PL" dirty="0" smtClean="0"/>
          </a:p>
          <a:p>
            <a:r>
              <a:rPr lang="pl-PL" dirty="0" smtClean="0"/>
              <a:t>a </a:t>
            </a:r>
            <a:r>
              <a:rPr lang="pl-PL" dirty="0"/>
              <a:t>240 mg/</a:t>
            </a:r>
            <a:r>
              <a:rPr lang="pl-PL" dirty="0" err="1"/>
              <a:t>dL</a:t>
            </a:r>
            <a:r>
              <a:rPr lang="pl-PL" dirty="0"/>
              <a:t> </a:t>
            </a:r>
            <a:r>
              <a:rPr lang="pl-PL" dirty="0" smtClean="0"/>
              <a:t>i powyżej </a:t>
            </a:r>
            <a:r>
              <a:rPr lang="pl-PL" dirty="0"/>
              <a:t>to już </a:t>
            </a:r>
            <a:r>
              <a:rPr lang="pl-PL" b="1" dirty="0"/>
              <a:t>wysokie ryzyko </a:t>
            </a:r>
            <a:r>
              <a:rPr lang="pl-PL" dirty="0"/>
              <a:t>chorób serca.</a:t>
            </a:r>
          </a:p>
        </p:txBody>
      </p:sp>
      <p:pic>
        <p:nvPicPr>
          <p:cNvPr id="2050" name="Picture 2" descr="Znalezione obrazy dla zapytania cholester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077072"/>
            <a:ext cx="3314417" cy="24253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4578" name="Picture 2" descr="Znalezione obrazy dla zapytania cholester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4664"/>
            <a:ext cx="8964488" cy="45061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276</Words>
  <Application>Microsoft Office PowerPoint</Application>
  <PresentationFormat>Pokaz na ekranie (4:3)</PresentationFormat>
  <Paragraphs>33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Slajd 1</vt:lpstr>
      <vt:lpstr>Slajd 2</vt:lpstr>
      <vt:lpstr>Co musisz wiedzieć o cholesterolu? </vt:lpstr>
      <vt:lpstr>Lipoproteiny różnią się między sobą gęstością, czyli stosunkiem tłuszczu do białka w każdej cząsteczce.  </vt:lpstr>
      <vt:lpstr>Slajd 5</vt:lpstr>
      <vt:lpstr>Slajd 6</vt:lpstr>
      <vt:lpstr>Slajd 7</vt:lpstr>
      <vt:lpstr>Slajd 8</vt:lpstr>
      <vt:lpstr>Slajd 9</vt:lpstr>
      <vt:lpstr>Praca domowa</vt:lpstr>
      <vt:lpstr>Slajd 11</vt:lpstr>
      <vt:lpstr>Praca domowa</vt:lpstr>
      <vt:lpstr>Filmiki</vt:lpstr>
      <vt:lpstr>Slajd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Cholesterol</dc:title>
  <dc:creator>AsusPC</dc:creator>
  <cp:lastModifiedBy>AsusPC</cp:lastModifiedBy>
  <cp:revision>7</cp:revision>
  <dcterms:created xsi:type="dcterms:W3CDTF">2018-02-05T15:56:43Z</dcterms:created>
  <dcterms:modified xsi:type="dcterms:W3CDTF">2020-03-23T17:11:56Z</dcterms:modified>
</cp:coreProperties>
</file>