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42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2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775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88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632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13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895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598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6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73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84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42A0-455B-4834-9558-D622DF8A67CB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5E7A-8895-459E-9DD0-21BE37D43D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15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351" y="1740189"/>
            <a:ext cx="9144000" cy="2387600"/>
          </a:xfrm>
        </p:spPr>
        <p:txBody>
          <a:bodyPr>
            <a:normAutofit/>
          </a:bodyPr>
          <a:lstStyle/>
          <a:p>
            <a:r>
              <a:rPr lang="sk-SK" sz="11500" u="sng" dirty="0">
                <a:solidFill>
                  <a:srgbClr val="E5F2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Zámená</a:t>
            </a:r>
          </a:p>
        </p:txBody>
      </p:sp>
      <p:sp>
        <p:nvSpPr>
          <p:cNvPr id="4" name="TextBox 3"/>
          <p:cNvSpPr txBox="1"/>
          <p:nvPr/>
        </p:nvSpPr>
        <p:spPr>
          <a:xfrm rot="20865791">
            <a:off x="1006359" y="955359"/>
            <a:ext cx="1742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C00000"/>
                </a:solidFill>
                <a:latin typeface="Berlin Sans FB Demi" panose="020E0802020502020306" pitchFamily="34" charset="0"/>
              </a:rPr>
              <a:t>JA</a:t>
            </a:r>
          </a:p>
        </p:txBody>
      </p:sp>
      <p:sp>
        <p:nvSpPr>
          <p:cNvPr id="5" name="TextBox 4"/>
          <p:cNvSpPr txBox="1"/>
          <p:nvPr/>
        </p:nvSpPr>
        <p:spPr>
          <a:xfrm rot="380780">
            <a:off x="3174080" y="601759"/>
            <a:ext cx="2037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FFC000"/>
                </a:solidFill>
                <a:latin typeface="Berlin Sans FB Demi" panose="020E0802020502020306" pitchFamily="34" charset="0"/>
              </a:rPr>
              <a:t>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17571" y="989636"/>
            <a:ext cx="2600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FFFF00"/>
                </a:solidFill>
                <a:latin typeface="Berlin Sans FB Demi" panose="020E0802020502020306" pitchFamily="34" charset="0"/>
              </a:rPr>
              <a:t>ON</a:t>
            </a:r>
          </a:p>
        </p:txBody>
      </p:sp>
      <p:sp>
        <p:nvSpPr>
          <p:cNvPr id="7" name="TextBox 6"/>
          <p:cNvSpPr txBox="1"/>
          <p:nvPr/>
        </p:nvSpPr>
        <p:spPr>
          <a:xfrm rot="1657591">
            <a:off x="8401395" y="1077727"/>
            <a:ext cx="2665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ONA</a:t>
            </a:r>
          </a:p>
        </p:txBody>
      </p:sp>
      <p:sp>
        <p:nvSpPr>
          <p:cNvPr id="8" name="TextBox 7"/>
          <p:cNvSpPr txBox="1"/>
          <p:nvPr/>
        </p:nvSpPr>
        <p:spPr>
          <a:xfrm rot="19823480">
            <a:off x="8862205" y="3317629"/>
            <a:ext cx="29204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ONO</a:t>
            </a:r>
          </a:p>
        </p:txBody>
      </p:sp>
      <p:sp>
        <p:nvSpPr>
          <p:cNvPr id="9" name="TextBox 8"/>
          <p:cNvSpPr txBox="1"/>
          <p:nvPr/>
        </p:nvSpPr>
        <p:spPr>
          <a:xfrm rot="1206468">
            <a:off x="753989" y="3391318"/>
            <a:ext cx="2296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rgbClr val="92D050"/>
                </a:solidFill>
                <a:latin typeface="Berlin Sans FB Demi" panose="020E0802020502020306" pitchFamily="34" charset="0"/>
              </a:rPr>
              <a:t>MY</a:t>
            </a:r>
          </a:p>
        </p:txBody>
      </p:sp>
      <p:sp>
        <p:nvSpPr>
          <p:cNvPr id="10" name="TextBox 9"/>
          <p:cNvSpPr txBox="1"/>
          <p:nvPr/>
        </p:nvSpPr>
        <p:spPr>
          <a:xfrm rot="21125082">
            <a:off x="2877572" y="4250086"/>
            <a:ext cx="2076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>
                <a:solidFill>
                  <a:srgbClr val="00B0F0"/>
                </a:solidFill>
                <a:latin typeface="Berlin Sans FB Demi" panose="020E0802020502020306" pitchFamily="34" charset="0"/>
              </a:rPr>
              <a:t>VY</a:t>
            </a:r>
          </a:p>
        </p:txBody>
      </p:sp>
      <p:sp>
        <p:nvSpPr>
          <p:cNvPr id="11" name="TextBox 10"/>
          <p:cNvSpPr txBox="1"/>
          <p:nvPr/>
        </p:nvSpPr>
        <p:spPr>
          <a:xfrm rot="20865791">
            <a:off x="4693436" y="4456180"/>
            <a:ext cx="2574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dirty="0">
                <a:solidFill>
                  <a:srgbClr val="0070C0"/>
                </a:solidFill>
                <a:latin typeface="Berlin Sans FB Demi" panose="020E0802020502020306" pitchFamily="34" charset="0"/>
              </a:rPr>
              <a:t>ONI</a:t>
            </a:r>
          </a:p>
        </p:txBody>
      </p:sp>
      <p:sp>
        <p:nvSpPr>
          <p:cNvPr id="12" name="TextBox 11"/>
          <p:cNvSpPr txBox="1"/>
          <p:nvPr/>
        </p:nvSpPr>
        <p:spPr>
          <a:xfrm rot="2090371">
            <a:off x="7230802" y="4546304"/>
            <a:ext cx="2451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>
                <a:solidFill>
                  <a:srgbClr val="002060"/>
                </a:solidFill>
                <a:latin typeface="Berlin Sans FB Demi" panose="020E0802020502020306" pitchFamily="34" charset="0"/>
              </a:rPr>
              <a:t>ONY</a:t>
            </a:r>
          </a:p>
        </p:txBody>
      </p:sp>
    </p:spTree>
    <p:extLst>
      <p:ext uri="{BB962C8B-B14F-4D97-AF65-F5344CB8AC3E}">
        <p14:creationId xmlns:p14="http://schemas.microsoft.com/office/powerpoint/2010/main" val="6666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-</a:t>
            </a:r>
            <a:r>
              <a:rPr lang="sk-SK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ňho</a:t>
            </a:r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 / -ň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420837"/>
            <a:ext cx="11408899" cy="475612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Zámená </a:t>
            </a:r>
            <a:r>
              <a:rPr lang="sk-SK" sz="32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sk-SK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 </a:t>
            </a:r>
            <a:r>
              <a:rPr lang="sk-SK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majú v pádoch </a:t>
            </a:r>
            <a:r>
              <a:rPr lang="sk-SK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 </a:t>
            </a:r>
            <a:r>
              <a:rPr lang="sk-SK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tvary –</a:t>
            </a:r>
            <a:r>
              <a:rPr lang="sk-SK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ňho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alebo –ň. Takýto tvar vzniká vtedy, keď sa tvar zámena spája s 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predložkou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k-SK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Napr.: Idem 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sk-SK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brata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škôlky. Idem 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neho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škôlky. Idem </a:t>
            </a:r>
            <a:r>
              <a:rPr lang="sk-SK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poňho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škôlky. </a:t>
            </a:r>
            <a:endParaRPr lang="sk-SK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 uvedených vetách sme spojenie 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predložky (po)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 </a:t>
            </a:r>
            <a:r>
              <a:rPr lang="sk-SK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podstatného mena (brata) 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brata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nahradili spojením 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predložky (po)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 </a:t>
            </a:r>
            <a:r>
              <a:rPr lang="sk-SK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zámena (on) 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sk-SK" sz="32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</a:t>
            </a:r>
            <a:r>
              <a:rPr lang="sk-SK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neho</a:t>
            </a:r>
            <a:r>
              <a:rPr lang="sk-SK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tento výraz sme ale skrátili a v tom prípade ho môžeme napísať nasledovne = </a:t>
            </a:r>
            <a:r>
              <a:rPr lang="sk-SK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poňho</a:t>
            </a:r>
            <a:endParaRPr lang="sk-SK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5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-</a:t>
            </a:r>
            <a:r>
              <a:rPr lang="sk-SK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ňho</a:t>
            </a:r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 / -ň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420837"/>
            <a:ext cx="11408899" cy="4756126"/>
          </a:xfrm>
        </p:spPr>
        <p:txBody>
          <a:bodyPr>
            <a:noAutofit/>
          </a:bodyPr>
          <a:lstStyle/>
          <a:p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Používanie tvarov –</a:t>
            </a:r>
            <a:r>
              <a:rPr lang="sk-SK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ňho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alebo –ň má svoje pravidlá. </a:t>
            </a:r>
          </a:p>
          <a:p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Tvar 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k-SK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ňho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(poňho, zaňho, doňho, preňho ...) používame v prípade, že zámenom 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nahrádzame 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životné podstatné meno mužského rodu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 brata, za suseda, do kamaráta, pre otca ...). </a:t>
            </a:r>
          </a:p>
          <a:p>
            <a:pPr marL="0" indent="0">
              <a:buNone/>
            </a:pP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Tvar </a:t>
            </a:r>
            <a:r>
              <a:rPr lang="sk-SK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–ň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(poň, zaň, doň, preň, cezeň, podeň ...) používame v prípade, že zámenom </a:t>
            </a:r>
            <a:r>
              <a:rPr lang="sk-SK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sk-SK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nahrádzame </a:t>
            </a:r>
            <a:r>
              <a:rPr lang="sk-SK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neživotné podstatné meno mužského rodu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 chlieb, za strom, do domu, cez sneh ...) alebo zámenom </a:t>
            </a:r>
            <a:r>
              <a:rPr lang="sk-SK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ono</a:t>
            </a:r>
            <a:r>
              <a:rPr lang="sk-SK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nahrádzame </a:t>
            </a:r>
            <a:r>
              <a:rPr lang="sk-SK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podstatné meno stredného rodu</a:t>
            </a:r>
            <a:r>
              <a:rPr lang="sk-SK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 dieťa, za auto, do lietadla, pod okno ...). </a:t>
            </a:r>
          </a:p>
        </p:txBody>
      </p:sp>
    </p:spTree>
    <p:extLst>
      <p:ext uri="{BB962C8B-B14F-4D97-AF65-F5344CB8AC3E}">
        <p14:creationId xmlns:p14="http://schemas.microsoft.com/office/powerpoint/2010/main" val="32194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5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-</a:t>
            </a:r>
            <a:r>
              <a:rPr lang="sk-SK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ňho</a:t>
            </a:r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 / -ň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50" y="1322363"/>
            <a:ext cx="11408899" cy="4756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Napríklad:</a:t>
            </a:r>
          </a:p>
          <a:p>
            <a:pPr marL="0" indent="0" algn="ctr">
              <a:buNone/>
            </a:pPr>
            <a:r>
              <a:rPr lang="sk-SK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Šiel som do obchodu </a:t>
            </a:r>
            <a:r>
              <a:rPr lang="sk-SK" sz="3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syr</a:t>
            </a:r>
            <a:r>
              <a:rPr lang="sk-SK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k-SK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Šiel som do obchodu </a:t>
            </a:r>
            <a:r>
              <a:rPr lang="sk-SK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poň.</a:t>
            </a:r>
            <a:endParaRPr lang="sk-SK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874" y="3164384"/>
            <a:ext cx="1055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C000"/>
                </a:solidFill>
                <a:latin typeface="Arial Black" panose="020B0A04020102020204" pitchFamily="34" charset="0"/>
              </a:rPr>
              <a:t>po</a:t>
            </a:r>
          </a:p>
        </p:txBody>
      </p:sp>
      <p:sp>
        <p:nvSpPr>
          <p:cNvPr id="5" name="Plus 4"/>
          <p:cNvSpPr/>
          <p:nvPr/>
        </p:nvSpPr>
        <p:spPr>
          <a:xfrm>
            <a:off x="2700847" y="3179963"/>
            <a:ext cx="773724" cy="773723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TextBox 5"/>
          <p:cNvSpPr txBox="1"/>
          <p:nvPr/>
        </p:nvSpPr>
        <p:spPr>
          <a:xfrm>
            <a:off x="4065115" y="3168239"/>
            <a:ext cx="1636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0070C0"/>
                </a:solidFill>
                <a:latin typeface="Arial Black" panose="020B0A04020102020204" pitchFamily="34" charset="0"/>
              </a:rPr>
              <a:t>syr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9" y="2484790"/>
            <a:ext cx="2270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C000"/>
                </a:solidFill>
                <a:latin typeface="Arial Black" panose="020B0A04020102020204" pitchFamily="34" charset="0"/>
              </a:rPr>
              <a:t>predložka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1408" y="2484790"/>
            <a:ext cx="3086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0070C0"/>
                </a:solidFill>
                <a:latin typeface="Arial Black" panose="020B0A04020102020204" pitchFamily="34" charset="0"/>
              </a:rPr>
              <a:t>neživotné </a:t>
            </a:r>
            <a:r>
              <a:rPr lang="sk-SK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podst</a:t>
            </a:r>
            <a:r>
              <a:rPr lang="sk-SK" sz="2400" dirty="0">
                <a:solidFill>
                  <a:srgbClr val="0070C0"/>
                </a:solidFill>
                <a:latin typeface="Arial Black" panose="020B0A04020102020204" pitchFamily="34" charset="0"/>
              </a:rPr>
              <a:t>. m. muž. rodu</a:t>
            </a:r>
          </a:p>
        </p:txBody>
      </p:sp>
      <p:sp>
        <p:nvSpPr>
          <p:cNvPr id="9" name="Equal 8"/>
          <p:cNvSpPr/>
          <p:nvPr/>
        </p:nvSpPr>
        <p:spPr>
          <a:xfrm>
            <a:off x="6562498" y="3174263"/>
            <a:ext cx="1551989" cy="763844"/>
          </a:xfrm>
          <a:prstGeom prst="mathEqua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76025" y="3164384"/>
            <a:ext cx="1459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FF00"/>
                </a:solidFill>
                <a:latin typeface="Arial Black" panose="020B0A04020102020204" pitchFamily="34" charset="0"/>
              </a:rPr>
              <a:t>poň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528" y="4949436"/>
            <a:ext cx="267428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5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-</a:t>
            </a:r>
            <a:r>
              <a:rPr lang="sk-SK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ňho</a:t>
            </a:r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 / -ň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420837"/>
            <a:ext cx="11408899" cy="4756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správny tvar:</a:t>
            </a:r>
          </a:p>
          <a:p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Skryl sa </a:t>
            </a:r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strom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Skryl sa zaňho/zaň. </a:t>
            </a:r>
          </a:p>
          <a:p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Starala sa </a:t>
            </a:r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 brata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Starala sa oňho/oň. </a:t>
            </a:r>
          </a:p>
          <a:p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Vojaci sa prebrodili </a:t>
            </a:r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cez potok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Vojaci sa prebrodili </a:t>
            </a:r>
            <a:r>
              <a:rPr lang="sk-SK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cezneho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cezeň. </a:t>
            </a:r>
          </a:p>
          <a:p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Spoliehala sa </a:t>
            </a:r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otca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Spoliehala sa naňho/naň.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Čakali sme </a:t>
            </a:r>
            <a:r>
              <a:rPr lang="sk-SK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vlak. </a:t>
            </a:r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Čakali sme naňho/ naň. </a:t>
            </a:r>
            <a:endParaRPr lang="sk-SK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87529" y="1928868"/>
            <a:ext cx="991772" cy="8159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al 4"/>
          <p:cNvSpPr/>
          <p:nvPr/>
        </p:nvSpPr>
        <p:spPr>
          <a:xfrm>
            <a:off x="6471139" y="2590043"/>
            <a:ext cx="1167618" cy="8159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al 5"/>
          <p:cNvSpPr/>
          <p:nvPr/>
        </p:nvSpPr>
        <p:spPr>
          <a:xfrm>
            <a:off x="2614247" y="3798900"/>
            <a:ext cx="1395045" cy="8159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7983415" y="4492406"/>
            <a:ext cx="1399736" cy="8159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al 7"/>
          <p:cNvSpPr/>
          <p:nvPr/>
        </p:nvSpPr>
        <p:spPr>
          <a:xfrm>
            <a:off x="7842738" y="5282859"/>
            <a:ext cx="1055077" cy="8159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437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5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  <a:latin typeface="Arial Black" panose="020B0A04020102020204" pitchFamily="34" charset="0"/>
              </a:rPr>
              <a:t>Oni/ony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420837"/>
            <a:ext cx="11408899" cy="4756126"/>
          </a:xfrm>
        </p:spPr>
        <p:txBody>
          <a:bodyPr>
            <a:noAutofit/>
          </a:bodyPr>
          <a:lstStyle/>
          <a:p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Chlapci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naháňali. = </a:t>
            </a:r>
            <a:r>
              <a:rPr lang="sk-SK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naháňali.</a:t>
            </a:r>
          </a:p>
          <a:p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Sestry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už spali. =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Ony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už spali. </a:t>
            </a:r>
          </a:p>
          <a:p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Deti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hrali. =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Ony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hrali. </a:t>
            </a:r>
          </a:p>
          <a:p>
            <a:r>
              <a:rPr lang="sk-SK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Vlaky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meškali. =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Ony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meškali. </a:t>
            </a:r>
          </a:p>
          <a:p>
            <a:pPr marL="0" indent="0">
              <a:buNone/>
            </a:pPr>
            <a:r>
              <a:rPr lang="sk-SK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mužský rod životné 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(chlapci, športovci ...).</a:t>
            </a:r>
          </a:p>
          <a:p>
            <a:pPr marL="0" indent="0">
              <a:buNone/>
            </a:pP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ONY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mužský rod neživotné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ženský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4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stredný </a:t>
            </a:r>
            <a:r>
              <a:rPr lang="sk-SK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 (domy, ženy, autá ...). </a:t>
            </a:r>
          </a:p>
        </p:txBody>
      </p:sp>
    </p:spTree>
    <p:extLst>
      <p:ext uri="{BB962C8B-B14F-4D97-AF65-F5344CB8AC3E}">
        <p14:creationId xmlns:p14="http://schemas.microsoft.com/office/powerpoint/2010/main" val="81328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54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sk-SK" sz="7200" dirty="0">
                <a:solidFill>
                  <a:srgbClr val="FFFF00"/>
                </a:solidFill>
                <a:latin typeface="Arial Black" panose="020B0A04020102020204" pitchFamily="34" charset="0"/>
              </a:rPr>
              <a:t>Ďakujem za pozornosť.</a:t>
            </a:r>
            <a:br>
              <a:rPr lang="sk-SK" sz="72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sk-SK" sz="72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sk-SK" sz="4000" dirty="0">
                <a:solidFill>
                  <a:srgbClr val="FFFF00"/>
                </a:solidFill>
                <a:latin typeface="Arial Black" panose="020B0A04020102020204" pitchFamily="34" charset="0"/>
              </a:rPr>
              <a:t>Pokračovanie nabudúce </a:t>
            </a:r>
            <a:r>
              <a:rPr lang="sk-SK" sz="4000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 </a:t>
            </a:r>
            <a:endParaRPr lang="sk-SK" sz="7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 Black" panose="020B0A04020102020204" pitchFamily="34" charset="0"/>
              </a:rPr>
              <a:t>Prečítajte si text a odpovedzte na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1690688"/>
            <a:ext cx="109728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Milan ma neprestáva udivovať. Mám pocit, že ani nepochádza z našej planéty. On dokáže aj nemožné. A stále sa na neho dá spoľahnúť. Všetci ho neustále vychvaľujú. Pritom on sám nie je vôbec namyslený. Takého kamoša by chcel mať každý. </a:t>
            </a: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Otázky: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kom je v úryvku reč?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 čoho vieme, že rozprávač celý čas hovorí o Milanovi, hoci jeho meno je uvedené len v prvej vete?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Akými slovami nahrádzame v texte vlastné </a:t>
            </a:r>
            <a:r>
              <a:rPr lang="sk-SK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</a:t>
            </a: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meno Milan?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7034" r="9740" b="7530"/>
          <a:stretch/>
        </p:blipFill>
        <p:spPr>
          <a:xfrm>
            <a:off x="9947288" y="3213825"/>
            <a:ext cx="140651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1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 Black" panose="020B0A04020102020204" pitchFamily="34" charset="0"/>
              </a:rPr>
              <a:t>Prečítajte si text a odpovedzte na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Milan ma neprestáva udivovať. Mám pocit, že ani nepochádza z našej planéty. </a:t>
            </a:r>
            <a:r>
              <a:rPr lang="sk-SK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sk-SK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dokáže aj nemožné. A stále sa na </a:t>
            </a:r>
            <a:r>
              <a:rPr lang="sk-SK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</a:t>
            </a:r>
            <a:r>
              <a:rPr lang="sk-SK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dá spoľahnúť. Všetci </a:t>
            </a:r>
            <a:r>
              <a:rPr lang="sk-SK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sk-SK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neustále vychvaľujú. Pritom </a:t>
            </a:r>
            <a:r>
              <a:rPr lang="sk-SK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sk-SK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sám nie je vôbec namyslený. Takého kamoša by chcel mať každý. </a:t>
            </a: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Odpovede:</a:t>
            </a:r>
          </a:p>
          <a:p>
            <a:pPr marL="514350" indent="-514350">
              <a:buAutoNum type="arabicPeriod"/>
            </a:pPr>
            <a:r>
              <a:rPr lang="sk-SK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úryvku sa rozpráva o chlapcovi – o Milanovi. </a:t>
            </a:r>
          </a:p>
          <a:p>
            <a:pPr marL="514350" indent="-514350">
              <a:buAutoNum type="arabicPeriod"/>
            </a:pPr>
            <a:r>
              <a:rPr lang="sk-SK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Pretože rozprávač namiesto mena používa zámená, ktoré odkazujú na použité pomenovanie.</a:t>
            </a:r>
          </a:p>
          <a:p>
            <a:pPr marL="514350" indent="-514350">
              <a:buAutoNum type="arabicPeriod"/>
            </a:pPr>
            <a:r>
              <a:rPr lang="sk-SK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Osobnými základnými zámenami: on, neho, ho, 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7034" r="9740" b="7530"/>
          <a:stretch/>
        </p:blipFill>
        <p:spPr>
          <a:xfrm>
            <a:off x="10186439" y="3281294"/>
            <a:ext cx="140651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7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8" y="266651"/>
            <a:ext cx="11577711" cy="1325563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 Black" panose="020B0A04020102020204" pitchFamily="34" charset="0"/>
              </a:rPr>
              <a:t>Zopakujte si, čo už viete o zámenách </a:t>
            </a:r>
          </a:p>
        </p:txBody>
      </p:sp>
      <p:sp>
        <p:nvSpPr>
          <p:cNvPr id="4" name="Oval 3"/>
          <p:cNvSpPr/>
          <p:nvPr/>
        </p:nvSpPr>
        <p:spPr>
          <a:xfrm>
            <a:off x="4818183" y="3240369"/>
            <a:ext cx="2757268" cy="154744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>
                <a:solidFill>
                  <a:schemeClr val="tx1"/>
                </a:solidFill>
                <a:latin typeface="Berlin Sans FB Demi" panose="020E0802020502020306" pitchFamily="34" charset="0"/>
              </a:rPr>
              <a:t>Zámená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9317" y="1420836"/>
            <a:ext cx="2630658" cy="10691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Plnovýznamový slovný druh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902505" y="1506524"/>
            <a:ext cx="2630658" cy="10691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Ohybný slovný druh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895556" y="1739925"/>
            <a:ext cx="2602523" cy="1252025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  <a:latin typeface="Berlin Sans FB Demi" panose="020E0802020502020306" pitchFamily="34" charset="0"/>
              </a:rPr>
              <a:t>Zastupujú iné slovné druhy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18183" y="4909626"/>
            <a:ext cx="2855742" cy="128016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rgbClr val="FFFF00"/>
                </a:solidFill>
                <a:latin typeface="Berlin Sans FB Demi" panose="020E0802020502020306" pitchFamily="34" charset="0"/>
              </a:rPr>
              <a:t>Osobné zámená</a:t>
            </a:r>
          </a:p>
        </p:txBody>
      </p:sp>
      <p:sp>
        <p:nvSpPr>
          <p:cNvPr id="9" name="Oval 8"/>
          <p:cNvSpPr/>
          <p:nvPr/>
        </p:nvSpPr>
        <p:spPr>
          <a:xfrm>
            <a:off x="829993" y="4140701"/>
            <a:ext cx="2785403" cy="1294228"/>
          </a:xfrm>
          <a:prstGeom prst="ellipse">
            <a:avLst/>
          </a:prstGeom>
          <a:solidFill>
            <a:srgbClr val="E5F2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Základné</a:t>
            </a:r>
            <a:r>
              <a:rPr lang="sk-SK" dirty="0"/>
              <a:t> </a:t>
            </a:r>
          </a:p>
        </p:txBody>
      </p:sp>
      <p:sp>
        <p:nvSpPr>
          <p:cNvPr id="10" name="Oval 9"/>
          <p:cNvSpPr/>
          <p:nvPr/>
        </p:nvSpPr>
        <p:spPr>
          <a:xfrm>
            <a:off x="7821637" y="4014092"/>
            <a:ext cx="3950678" cy="1294228"/>
          </a:xfrm>
          <a:prstGeom prst="ellipse">
            <a:avLst/>
          </a:prstGeom>
          <a:solidFill>
            <a:srgbClr val="E5F2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Privlastňovacie</a:t>
            </a:r>
            <a:r>
              <a:rPr lang="sk-SK" sz="1400" dirty="0">
                <a:latin typeface="Arial Black" panose="020B0A04020102020204" pitchFamily="34" charset="0"/>
              </a:rPr>
              <a:t> </a:t>
            </a:r>
          </a:p>
        </p:txBody>
      </p:sp>
      <p:cxnSp>
        <p:nvCxnSpPr>
          <p:cNvPr id="12" name="Straight Connector 11"/>
          <p:cNvCxnSpPr>
            <a:stCxn id="5" idx="2"/>
          </p:cNvCxnSpPr>
          <p:nvPr/>
        </p:nvCxnSpPr>
        <p:spPr>
          <a:xfrm>
            <a:off x="2004646" y="2489981"/>
            <a:ext cx="2989385" cy="11541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5"/>
            <a:endCxn id="8" idx="1"/>
          </p:cNvCxnSpPr>
          <p:nvPr/>
        </p:nvCxnSpPr>
        <p:spPr>
          <a:xfrm>
            <a:off x="3207483" y="5245394"/>
            <a:ext cx="1610700" cy="3043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2"/>
          </p:cNvCxnSpPr>
          <p:nvPr/>
        </p:nvCxnSpPr>
        <p:spPr>
          <a:xfrm flipV="1">
            <a:off x="7498079" y="2575669"/>
            <a:ext cx="2719755" cy="11666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10" idx="4"/>
          </p:cNvCxnSpPr>
          <p:nvPr/>
        </p:nvCxnSpPr>
        <p:spPr>
          <a:xfrm flipV="1">
            <a:off x="7673925" y="5308320"/>
            <a:ext cx="2123051" cy="2413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4" idx="0"/>
          </p:cNvCxnSpPr>
          <p:nvPr/>
        </p:nvCxnSpPr>
        <p:spPr>
          <a:xfrm flipH="1">
            <a:off x="6196817" y="2991950"/>
            <a:ext cx="1" cy="24841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68683" y="4770462"/>
            <a:ext cx="0" cy="1391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7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FFC000"/>
                </a:solidFill>
                <a:latin typeface="Arial Black" panose="020B0A04020102020204" pitchFamily="34" charset="0"/>
              </a:rPr>
              <a:t>Osobné základné zámená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6560"/>
          </a:xfrm>
        </p:spPr>
        <p:txBody>
          <a:bodyPr/>
          <a:lstStyle/>
          <a:p>
            <a:pPr marL="0" indent="0">
              <a:buNone/>
            </a:pPr>
            <a:r>
              <a:rPr lang="sk-SK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Zastupujú pomenovania osôb:</a:t>
            </a:r>
          </a:p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 rot="20865791">
            <a:off x="1097280" y="2641406"/>
            <a:ext cx="1139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C00000"/>
                </a:solidFill>
                <a:latin typeface="Berlin Sans FB Demi" panose="020E0802020502020306" pitchFamily="34" charset="0"/>
              </a:rPr>
              <a:t>JA</a:t>
            </a:r>
          </a:p>
        </p:txBody>
      </p:sp>
      <p:sp>
        <p:nvSpPr>
          <p:cNvPr id="5" name="TextBox 4"/>
          <p:cNvSpPr txBox="1"/>
          <p:nvPr/>
        </p:nvSpPr>
        <p:spPr>
          <a:xfrm rot="380780">
            <a:off x="2797127" y="3047023"/>
            <a:ext cx="1139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FFC000"/>
                </a:solidFill>
                <a:latin typeface="Berlin Sans FB Demi" panose="020E0802020502020306" pitchFamily="34" charset="0"/>
              </a:rPr>
              <a:t>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7508" y="3300948"/>
            <a:ext cx="1362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FFFF00"/>
                </a:solidFill>
                <a:latin typeface="Berlin Sans FB Demi" panose="020E0802020502020306" pitchFamily="34" charset="0"/>
              </a:rPr>
              <a:t>ON</a:t>
            </a:r>
          </a:p>
        </p:txBody>
      </p:sp>
      <p:sp>
        <p:nvSpPr>
          <p:cNvPr id="7" name="TextBox 6"/>
          <p:cNvSpPr txBox="1"/>
          <p:nvPr/>
        </p:nvSpPr>
        <p:spPr>
          <a:xfrm rot="20865791">
            <a:off x="6163011" y="2925203"/>
            <a:ext cx="1928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ONA</a:t>
            </a:r>
          </a:p>
        </p:txBody>
      </p:sp>
      <p:sp>
        <p:nvSpPr>
          <p:cNvPr id="8" name="TextBox 7"/>
          <p:cNvSpPr txBox="1"/>
          <p:nvPr/>
        </p:nvSpPr>
        <p:spPr>
          <a:xfrm rot="500513">
            <a:off x="8362515" y="2335865"/>
            <a:ext cx="2027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ONO</a:t>
            </a:r>
          </a:p>
        </p:txBody>
      </p:sp>
      <p:sp>
        <p:nvSpPr>
          <p:cNvPr id="9" name="TextBox 8"/>
          <p:cNvSpPr txBox="1"/>
          <p:nvPr/>
        </p:nvSpPr>
        <p:spPr>
          <a:xfrm rot="20865791">
            <a:off x="1226255" y="4703186"/>
            <a:ext cx="146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92D050"/>
                </a:solidFill>
                <a:latin typeface="Berlin Sans FB Demi" panose="020E0802020502020306" pitchFamily="34" charset="0"/>
              </a:rPr>
              <a:t>MY</a:t>
            </a:r>
          </a:p>
        </p:txBody>
      </p:sp>
      <p:sp>
        <p:nvSpPr>
          <p:cNvPr id="10" name="TextBox 9"/>
          <p:cNvSpPr txBox="1"/>
          <p:nvPr/>
        </p:nvSpPr>
        <p:spPr>
          <a:xfrm rot="401227">
            <a:off x="3550990" y="4460456"/>
            <a:ext cx="14661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00B0F0"/>
                </a:solidFill>
                <a:latin typeface="Berlin Sans FB Demi" panose="020E0802020502020306" pitchFamily="34" charset="0"/>
              </a:rPr>
              <a:t>VY</a:t>
            </a:r>
          </a:p>
        </p:txBody>
      </p:sp>
      <p:sp>
        <p:nvSpPr>
          <p:cNvPr id="11" name="TextBox 10"/>
          <p:cNvSpPr txBox="1"/>
          <p:nvPr/>
        </p:nvSpPr>
        <p:spPr>
          <a:xfrm rot="20865791">
            <a:off x="6035224" y="4460455"/>
            <a:ext cx="2068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0070C0"/>
                </a:solidFill>
                <a:latin typeface="Berlin Sans FB Demi" panose="020E0802020502020306" pitchFamily="34" charset="0"/>
              </a:rPr>
              <a:t>ONI</a:t>
            </a:r>
          </a:p>
        </p:txBody>
      </p:sp>
      <p:sp>
        <p:nvSpPr>
          <p:cNvPr id="12" name="TextBox 11"/>
          <p:cNvSpPr txBox="1"/>
          <p:nvPr/>
        </p:nvSpPr>
        <p:spPr>
          <a:xfrm rot="454562">
            <a:off x="8433239" y="4067745"/>
            <a:ext cx="2052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>
                <a:solidFill>
                  <a:srgbClr val="002060"/>
                </a:solidFill>
                <a:latin typeface="Berlin Sans FB Demi" panose="020E0802020502020306" pitchFamily="34" charset="0"/>
              </a:rPr>
              <a:t>ONY</a:t>
            </a:r>
          </a:p>
        </p:txBody>
      </p:sp>
    </p:spTree>
    <p:extLst>
      <p:ext uri="{BB962C8B-B14F-4D97-AF65-F5344CB8AC3E}">
        <p14:creationId xmlns:p14="http://schemas.microsoft.com/office/powerpoint/2010/main" val="312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528710" y="405921"/>
            <a:ext cx="10515600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3800" dirty="0">
                <a:solidFill>
                  <a:srgbClr val="C00000"/>
                </a:solidFill>
                <a:latin typeface="Berlin Sans FB Demi" panose="020E0802020502020306" pitchFamily="34" charset="0"/>
              </a:rPr>
              <a:t>JA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59458" y="2222693"/>
            <a:ext cx="642893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som naozaj neurobil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sk-SK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(ja). Neodchádzaj odo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mňa</a:t>
            </a:r>
            <a:r>
              <a:rPr lang="sk-SK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(ja). Ten mobil patrí _______ (ja). Daj _____ (ja) to! Tak divne na ______ (ja) zazeral. Videli ste ______ (ja) tam? Nerozprávali ste o _______ (ja)? Neboli ste tam so ________ (ja). </a:t>
            </a:r>
          </a:p>
          <a:p>
            <a:endParaRPr lang="sk-SK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8942" y="3171344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80474" y="3171343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02902" y="3629513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mňa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91190" y="4181108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05225" y="4605232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6519" y="5141867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mnou</a:t>
            </a:r>
          </a:p>
        </p:txBody>
      </p:sp>
      <p:pic>
        <p:nvPicPr>
          <p:cNvPr id="15" name="Content Placeholder 1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9" t="27929" r="69278" b="51479"/>
          <a:stretch/>
        </p:blipFill>
        <p:spPr bwMode="auto">
          <a:xfrm>
            <a:off x="1319184" y="2512095"/>
            <a:ext cx="2520000" cy="28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2" r="15192" b="10807"/>
          <a:stretch/>
        </p:blipFill>
        <p:spPr>
          <a:xfrm>
            <a:off x="9495692" y="405921"/>
            <a:ext cx="185159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59458" y="2222693"/>
            <a:ext cx="661181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si mi urobil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(ty)? Bez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teba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(ty) nikam nejdem! Toto darujem ________ (ty). Toto ______ (ty) nepatrí! __________ (ty) som tam nevidel. Videla som ________ (ty) tam! Všetci o __________ (ty) rozprávali. S __________ (ty) je teda zábava. </a:t>
            </a:r>
          </a:p>
          <a:p>
            <a:endParaRPr lang="sk-SK" dirty="0"/>
          </a:p>
        </p:txBody>
      </p:sp>
      <p:sp>
        <p:nvSpPr>
          <p:cNvPr id="9" name="TextBox 8"/>
          <p:cNvSpPr txBox="1"/>
          <p:nvPr/>
        </p:nvSpPr>
        <p:spPr>
          <a:xfrm>
            <a:off x="5070232" y="3220349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80474" y="3171343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02902" y="3629513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2106" y="4198828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ťa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05225" y="4605232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6519" y="5141867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tebou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3764" y="460180"/>
            <a:ext cx="220042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500" dirty="0">
                <a:solidFill>
                  <a:srgbClr val="FFC000"/>
                </a:solidFill>
                <a:latin typeface="Berlin Sans FB Demi" panose="020E0802020502020306" pitchFamily="34" charset="0"/>
              </a:rPr>
              <a:t>TY</a:t>
            </a:r>
          </a:p>
        </p:txBody>
      </p:sp>
      <p:pic>
        <p:nvPicPr>
          <p:cNvPr id="17" name="Picture 1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8" t="28076" r="57720" b="51479"/>
          <a:stretch/>
        </p:blipFill>
        <p:spPr bwMode="auto">
          <a:xfrm>
            <a:off x="1012394" y="2481900"/>
            <a:ext cx="2520000" cy="28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6" t="5744" r="24406" b="10769"/>
          <a:stretch/>
        </p:blipFill>
        <p:spPr>
          <a:xfrm>
            <a:off x="9702604" y="334626"/>
            <a:ext cx="12914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5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59457" y="2222693"/>
            <a:ext cx="709011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 ceruzku mi požičal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(on). Bez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(on) to už nie je zábavné. Ten darček dám do rúk iba __________ (on). Povedala som _________ (on) to. Ja _________ (on) tu pekne privítam. __________ (on) nám tu samí čerti poslali. Ty ideš až po __________ (on). Nemôžeš tam byť s _________ (on). </a:t>
            </a:r>
          </a:p>
          <a:p>
            <a:endParaRPr lang="sk-SK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4017" y="3133924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jemu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9887" y="3689231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55723" y="3697180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2106" y="4198828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1587" y="5136534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5522" y="5662372"/>
            <a:ext cx="135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85451" y="665804"/>
            <a:ext cx="2221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>
                <a:solidFill>
                  <a:srgbClr val="FFFF00"/>
                </a:solidFill>
                <a:latin typeface="Berlin Sans FB Demi" panose="020E0802020502020306" pitchFamily="34" charset="0"/>
              </a:rPr>
              <a:t>ON</a:t>
            </a:r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7" t="27723" r="39712" b="51479"/>
          <a:stretch/>
        </p:blipFill>
        <p:spPr bwMode="auto">
          <a:xfrm>
            <a:off x="884055" y="2554254"/>
            <a:ext cx="2880000" cy="28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503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149483" y="884314"/>
            <a:ext cx="2404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ONA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6751" y="884314"/>
            <a:ext cx="2811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dirty="0">
                <a:solidFill>
                  <a:schemeClr val="accent4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ONO</a:t>
            </a:r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83" t="27723" r="29760" b="51479"/>
          <a:stretch/>
        </p:blipFill>
        <p:spPr bwMode="auto">
          <a:xfrm>
            <a:off x="2911674" y="2391508"/>
            <a:ext cx="2880000" cy="32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45855" t="29279" r="35332" b="36875"/>
          <a:stretch/>
        </p:blipFill>
        <p:spPr>
          <a:xfrm>
            <a:off x="6308383" y="2391508"/>
            <a:ext cx="3203182" cy="32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1" r="71394" b="6903"/>
          <a:stretch/>
        </p:blipFill>
        <p:spPr>
          <a:xfrm>
            <a:off x="575296" y="1671508"/>
            <a:ext cx="2309541" cy="396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8" r="11495"/>
          <a:stretch/>
        </p:blipFill>
        <p:spPr>
          <a:xfrm>
            <a:off x="9565239" y="1592908"/>
            <a:ext cx="2053884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850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Berlin Sans FB Demi</vt:lpstr>
      <vt:lpstr>Calibri</vt:lpstr>
      <vt:lpstr>Calibri Light</vt:lpstr>
      <vt:lpstr>Times New Roman</vt:lpstr>
      <vt:lpstr>Office Theme</vt:lpstr>
      <vt:lpstr>Zámená</vt:lpstr>
      <vt:lpstr>Prečítajte si text a odpovedzte na otázky</vt:lpstr>
      <vt:lpstr>Prečítajte si text a odpovedzte na otázky</vt:lpstr>
      <vt:lpstr>Zopakujte si, čo už viete o zámenách </vt:lpstr>
      <vt:lpstr>Osobné základné zámená</vt:lpstr>
      <vt:lpstr>JA</vt:lpstr>
      <vt:lpstr>Prezentace aplikace PowerPoint</vt:lpstr>
      <vt:lpstr>Prezentace aplikace PowerPoint</vt:lpstr>
      <vt:lpstr>Prezentace aplikace PowerPoint</vt:lpstr>
      <vt:lpstr>-ňho / -ň ???</vt:lpstr>
      <vt:lpstr>-ňho / -ň ???</vt:lpstr>
      <vt:lpstr>-ňho / -ň ???</vt:lpstr>
      <vt:lpstr>-ňho / -ň ???</vt:lpstr>
      <vt:lpstr>Oni/ony ???</vt:lpstr>
      <vt:lpstr>Ďakujem za pozornosť.  Pokračovanie nabudúce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Zámená</dc:title>
  <dc:creator>Dušana Kolesárová</dc:creator>
  <cp:lastModifiedBy>Timi</cp:lastModifiedBy>
  <cp:revision>18</cp:revision>
  <dcterms:created xsi:type="dcterms:W3CDTF">2020-10-25T14:49:57Z</dcterms:created>
  <dcterms:modified xsi:type="dcterms:W3CDTF">2021-01-13T08:43:24Z</dcterms:modified>
</cp:coreProperties>
</file>