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63" r:id="rId5"/>
    <p:sldId id="264" r:id="rId6"/>
    <p:sldId id="265" r:id="rId7"/>
    <p:sldId id="266" r:id="rId8"/>
    <p:sldId id="270" r:id="rId9"/>
    <p:sldId id="272" r:id="rId10"/>
    <p:sldId id="273" r:id="rId11"/>
    <p:sldId id="268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Tmavý štýl 1 - zvýrazneni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8FB837D-C827-4EFA-A057-4D05807E0F7C}" styleName="Štýl s motívom 1 - zvýrazneni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1E4AEA4-8DFA-4A89-87EB-49C32662AFE0}" styleName="Stredný štýl 2 - zvýrazneni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6068-5848-44B6-870B-861FC5BE783D}" type="datetimeFigureOut">
              <a:rPr lang="sk-SK" smtClean="0"/>
              <a:t>25. 10. 2020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D296B-517F-4708-A171-886F8D4E9F5C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Obdĺžni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6068-5848-44B6-870B-861FC5BE783D}" type="datetimeFigureOut">
              <a:rPr lang="sk-SK" smtClean="0"/>
              <a:t>25. 10. 2020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D296B-517F-4708-A171-886F8D4E9F5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6068-5848-44B6-870B-861FC5BE783D}" type="datetimeFigureOut">
              <a:rPr lang="sk-SK" smtClean="0"/>
              <a:t>25. 10. 2020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D296B-517F-4708-A171-886F8D4E9F5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6068-5848-44B6-870B-861FC5BE783D}" type="datetimeFigureOut">
              <a:rPr lang="sk-SK" smtClean="0"/>
              <a:t>25. 10. 2020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D296B-517F-4708-A171-886F8D4E9F5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6068-5848-44B6-870B-861FC5BE783D}" type="datetimeFigureOut">
              <a:rPr lang="sk-SK" smtClean="0"/>
              <a:t>25. 10. 2020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D296B-517F-4708-A171-886F8D4E9F5C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6068-5848-44B6-870B-861FC5BE783D}" type="datetimeFigureOut">
              <a:rPr lang="sk-SK" smtClean="0"/>
              <a:t>25. 10. 2020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D296B-517F-4708-A171-886F8D4E9F5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6068-5848-44B6-870B-861FC5BE783D}" type="datetimeFigureOut">
              <a:rPr lang="sk-SK" smtClean="0"/>
              <a:t>25. 10. 2020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D296B-517F-4708-A171-886F8D4E9F5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6068-5848-44B6-870B-861FC5BE783D}" type="datetimeFigureOut">
              <a:rPr lang="sk-SK" smtClean="0"/>
              <a:t>25. 10. 2020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D296B-517F-4708-A171-886F8D4E9F5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6068-5848-44B6-870B-861FC5BE783D}" type="datetimeFigureOut">
              <a:rPr lang="sk-SK" smtClean="0"/>
              <a:t>25. 10. 2020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D296B-517F-4708-A171-886F8D4E9F5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6068-5848-44B6-870B-861FC5BE783D}" type="datetimeFigureOut">
              <a:rPr lang="sk-SK" smtClean="0"/>
              <a:t>25. 10. 2020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D296B-517F-4708-A171-886F8D4E9F5C}" type="slidenum">
              <a:rPr lang="sk-SK" smtClean="0"/>
              <a:t>‹#›</a:t>
            </a:fld>
            <a:endParaRPr lang="sk-SK"/>
          </a:p>
        </p:txBody>
      </p:sp>
      <p:sp>
        <p:nvSpPr>
          <p:cNvPr id="12" name="Obdĺžni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sk-SK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0E76068-5848-44B6-870B-861FC5BE783D}" type="datetimeFigureOut">
              <a:rPr lang="sk-SK" smtClean="0"/>
              <a:t>25. 10. 2020</a:t>
            </a:fld>
            <a:endParaRPr lang="sk-SK"/>
          </a:p>
        </p:txBody>
      </p:sp>
      <p:sp>
        <p:nvSpPr>
          <p:cNvPr id="11" name="Obdĺžni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7AD296B-517F-4708-A171-886F8D4E9F5C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ĺžni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0E76068-5848-44B6-870B-861FC5BE783D}" type="datetimeFigureOut">
              <a:rPr lang="sk-SK" smtClean="0"/>
              <a:t>25. 10. 2020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7AD296B-517F-4708-A171-886F8D4E9F5C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1183"/>
            <a:ext cx="8077200" cy="2898017"/>
          </a:xfrm>
          <a:ln>
            <a:solidFill>
              <a:srgbClr val="FFC000"/>
            </a:solidFill>
          </a:ln>
          <a:scene3d>
            <a:camera prst="perspectiveAbove"/>
            <a:lightRig rig="threePt" dir="t"/>
          </a:scene3d>
        </p:spPr>
        <p:txBody>
          <a:bodyPr>
            <a:normAutofit/>
          </a:bodyPr>
          <a:lstStyle/>
          <a:p>
            <a:pPr algn="ctr"/>
            <a:r>
              <a:rPr lang="sk-SK" dirty="0"/>
              <a:t>Podstatné mená mužského rodu životné</a:t>
            </a:r>
            <a:br>
              <a:rPr lang="sk-SK" dirty="0"/>
            </a:br>
            <a:r>
              <a:rPr lang="sk-SK" dirty="0"/>
              <a:t>Vzory CHLAP – HRDINA </a:t>
            </a:r>
          </a:p>
        </p:txBody>
      </p:sp>
      <p:pic>
        <p:nvPicPr>
          <p:cNvPr id="4" name="Picture 2" descr="http://t0.gstatic.com/images?q=tbn:ANd9GcS6zEcv5WHV-kiHwm-qae-ctsYdrd1sWmVbArYvs-n04zOXvY-nB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7670" y="4726817"/>
            <a:ext cx="1596330" cy="213118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1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752" y="332656"/>
            <a:ext cx="4474840" cy="1252728"/>
          </a:xfrm>
        </p:spPr>
        <p:txBody>
          <a:bodyPr>
            <a:normAutofit/>
          </a:bodyPr>
          <a:lstStyle/>
          <a:p>
            <a:r>
              <a:rPr lang="sk-SK" dirty="0"/>
              <a:t>Zapamätaj si!!!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3568" y="2924944"/>
            <a:ext cx="7776864" cy="2952328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just">
              <a:buNone/>
            </a:pPr>
            <a:r>
              <a:rPr lang="sk-SK" b="1" dirty="0"/>
              <a:t>Podľa vzoru </a:t>
            </a:r>
            <a:r>
              <a:rPr lang="sk-SK" b="1" cap="all" dirty="0">
                <a:solidFill>
                  <a:srgbClr val="C00000"/>
                </a:solidFill>
              </a:rPr>
              <a:t>hrdina</a:t>
            </a:r>
            <a:r>
              <a:rPr lang="sk-SK" b="1" dirty="0"/>
              <a:t> sa skloňujú </a:t>
            </a:r>
          </a:p>
          <a:p>
            <a:pPr algn="just">
              <a:buNone/>
            </a:pPr>
            <a:r>
              <a:rPr lang="sk-SK" b="1" dirty="0">
                <a:solidFill>
                  <a:srgbClr val="C00000"/>
                </a:solidFill>
              </a:rPr>
              <a:t>životné</a:t>
            </a:r>
            <a:r>
              <a:rPr lang="sk-SK" b="1" dirty="0"/>
              <a:t> podstatné mená mužského</a:t>
            </a:r>
          </a:p>
          <a:p>
            <a:pPr algn="just">
              <a:buNone/>
            </a:pPr>
            <a:r>
              <a:rPr lang="sk-SK" b="1" dirty="0"/>
              <a:t>rodu </a:t>
            </a:r>
            <a:r>
              <a:rPr lang="sk-SK" b="1" dirty="0">
                <a:solidFill>
                  <a:srgbClr val="C00000"/>
                </a:solidFill>
              </a:rPr>
              <a:t>zakončené </a:t>
            </a:r>
            <a:r>
              <a:rPr lang="sk-SK" b="1" dirty="0"/>
              <a:t>v základnom  tvare na   </a:t>
            </a:r>
            <a:r>
              <a:rPr lang="sk-SK" b="1" dirty="0">
                <a:solidFill>
                  <a:srgbClr val="C00000"/>
                </a:solidFill>
              </a:rPr>
              <a:t>samohlásku -a.</a:t>
            </a:r>
          </a:p>
          <a:p>
            <a:endParaRPr lang="sk-SK" dirty="0"/>
          </a:p>
        </p:txBody>
      </p:sp>
      <p:pic>
        <p:nvPicPr>
          <p:cNvPr id="22530" name="Picture 2" descr="http://t2.gstatic.com/images?q=tbn:ANd9GcQSbxyAZ6L5DXVeXyewGcskG-opomBSBoVdhfBLWlg8dff9Egocy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8454"/>
          <a:stretch>
            <a:fillRect/>
          </a:stretch>
        </p:blipFill>
        <p:spPr bwMode="auto">
          <a:xfrm>
            <a:off x="7092280" y="0"/>
            <a:ext cx="2051720" cy="2822538"/>
          </a:xfrm>
          <a:prstGeom prst="rect">
            <a:avLst/>
          </a:prstGeom>
          <a:noFill/>
        </p:spPr>
      </p:pic>
      <p:pic>
        <p:nvPicPr>
          <p:cNvPr id="5" name="Picture 2" descr="http://t2.gstatic.com/images?q=tbn:ANd9GcQSbxyAZ6L5DXVeXyewGcskG-opomBSBoVdhfBLWlg8dff9Egocy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9342"/>
          <a:stretch>
            <a:fillRect/>
          </a:stretch>
        </p:blipFill>
        <p:spPr bwMode="auto">
          <a:xfrm>
            <a:off x="0" y="0"/>
            <a:ext cx="2051720" cy="2795154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41952810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60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6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6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6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000"/>
                            </p:stCondLst>
                            <p:childTnLst>
                              <p:par>
                                <p:cTn id="5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6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Ďakujem za pozornosť.</a:t>
            </a:r>
          </a:p>
        </p:txBody>
      </p:sp>
      <p:sp>
        <p:nvSpPr>
          <p:cNvPr id="5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4402832" cy="681264"/>
          </a:xfrm>
        </p:spPr>
        <p:txBody>
          <a:bodyPr>
            <a:normAutofit fontScale="90000"/>
          </a:bodyPr>
          <a:lstStyle/>
          <a:p>
            <a:r>
              <a:rPr lang="sk-SK" dirty="0"/>
              <a:t>Pamätajme si!</a:t>
            </a:r>
          </a:p>
        </p:txBody>
      </p:sp>
      <p:sp>
        <p:nvSpPr>
          <p:cNvPr id="4" name="Zaoblený obdĺžnik 3"/>
          <p:cNvSpPr/>
          <p:nvPr/>
        </p:nvSpPr>
        <p:spPr>
          <a:xfrm rot="16200000">
            <a:off x="-1512168" y="2753544"/>
            <a:ext cx="5616624" cy="2592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r>
              <a:rPr lang="sk-SK" sz="3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Keď sa podstatné meno </a:t>
            </a:r>
            <a:r>
              <a:rPr lang="sk-SK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ohýba </a:t>
            </a:r>
            <a:r>
              <a:rPr lang="sk-SK" sz="3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(mení tvar) podľa </a:t>
            </a:r>
            <a:r>
              <a:rPr lang="sk-SK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pádov</a:t>
            </a:r>
            <a:r>
              <a:rPr lang="sk-SK" sz="3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hovoríme o ňom, že  </a:t>
            </a:r>
            <a:r>
              <a:rPr lang="sk-SK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 skloňuje</a:t>
            </a:r>
            <a:r>
              <a:rPr lang="sk-SK" sz="3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</a:t>
            </a:r>
          </a:p>
        </p:txBody>
      </p:sp>
      <p:sp>
        <p:nvSpPr>
          <p:cNvPr id="5" name="Zaoblený obdĺžnik 4"/>
          <p:cNvSpPr/>
          <p:nvPr/>
        </p:nvSpPr>
        <p:spPr>
          <a:xfrm rot="5400000">
            <a:off x="1025352" y="2915816"/>
            <a:ext cx="5544616" cy="2339752"/>
          </a:xfrm>
          <a:prstGeom prst="roundRect">
            <a:avLst/>
          </a:prstGeom>
          <a:solidFill>
            <a:srgbClr val="99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sk-SK" sz="3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Pri ohýbaní má každý tvar </a:t>
            </a:r>
            <a:r>
              <a:rPr lang="sk-SK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dve </a:t>
            </a:r>
            <a:r>
              <a:rPr lang="sk-SK" sz="3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časti: </a:t>
            </a:r>
          </a:p>
          <a:p>
            <a:r>
              <a:rPr lang="sk-SK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základ slova </a:t>
            </a:r>
            <a:r>
              <a:rPr lang="sk-SK" sz="3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 </a:t>
            </a:r>
            <a:r>
              <a:rPr lang="sk-SK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pádovú príponu</a:t>
            </a:r>
            <a:r>
              <a:rPr lang="sk-SK" sz="3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 </a:t>
            </a:r>
          </a:p>
        </p:txBody>
      </p:sp>
      <p:pic>
        <p:nvPicPr>
          <p:cNvPr id="15362" name="Picture 2" descr="http://t1.gstatic.com/images?q=tbn:ANd9GcQtwiLj4SFtZzt7RYvI5LX3Ra-ZJxtpUmKwtjk4spiuFtTveFNjAQ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0"/>
            <a:ext cx="1907704" cy="1581998"/>
          </a:xfrm>
          <a:prstGeom prst="rect">
            <a:avLst/>
          </a:prstGeom>
          <a:noFill/>
        </p:spPr>
      </p:pic>
      <p:sp>
        <p:nvSpPr>
          <p:cNvPr id="7" name="Zaoblený obdĺžnik 6"/>
          <p:cNvSpPr/>
          <p:nvPr/>
        </p:nvSpPr>
        <p:spPr>
          <a:xfrm>
            <a:off x="7018238" y="1313382"/>
            <a:ext cx="2160240" cy="55309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sudc</a:t>
            </a:r>
            <a:r>
              <a:rPr lang="sk-SK" sz="3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</a:t>
            </a:r>
          </a:p>
          <a:p>
            <a:pPr algn="ctr"/>
            <a:r>
              <a:rPr lang="sk-SK" sz="3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sudc</a:t>
            </a:r>
            <a:r>
              <a:rPr lang="sk-SK" sz="3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u</a:t>
            </a:r>
          </a:p>
          <a:p>
            <a:pPr algn="ctr"/>
            <a:r>
              <a:rPr lang="sk-SK" sz="3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sudc</a:t>
            </a:r>
            <a:r>
              <a:rPr lang="sk-SK" sz="3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ovi</a:t>
            </a:r>
          </a:p>
          <a:p>
            <a:pPr algn="ctr"/>
            <a:r>
              <a:rPr lang="sk-SK" sz="3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sudc</a:t>
            </a:r>
            <a:r>
              <a:rPr lang="sk-SK" sz="3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u</a:t>
            </a:r>
          </a:p>
          <a:p>
            <a:pPr algn="ctr"/>
            <a:r>
              <a:rPr lang="sk-SK" sz="3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sudc</a:t>
            </a:r>
            <a:r>
              <a:rPr lang="sk-SK" sz="3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ovi</a:t>
            </a:r>
          </a:p>
          <a:p>
            <a:pPr algn="ctr"/>
            <a:r>
              <a:rPr lang="sk-SK" sz="3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sudc</a:t>
            </a:r>
            <a:r>
              <a:rPr lang="sk-SK" sz="3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om</a:t>
            </a:r>
          </a:p>
          <a:p>
            <a:pPr algn="ctr"/>
            <a:endParaRPr lang="sk-SK" sz="3600" dirty="0">
              <a:solidFill>
                <a:schemeClr val="tx1"/>
              </a:solidFill>
            </a:endParaRPr>
          </a:p>
        </p:txBody>
      </p:sp>
      <p:sp>
        <p:nvSpPr>
          <p:cNvPr id="8" name="Zaoblený obdĺžnik 7"/>
          <p:cNvSpPr/>
          <p:nvPr/>
        </p:nvSpPr>
        <p:spPr>
          <a:xfrm>
            <a:off x="5003031" y="1313383"/>
            <a:ext cx="1979712" cy="553092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lyžiar</a:t>
            </a:r>
          </a:p>
          <a:p>
            <a:pPr algn="ctr"/>
            <a:r>
              <a:rPr lang="sk-SK" sz="3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lyžiar</a:t>
            </a:r>
            <a:r>
              <a:rPr lang="sk-SK" sz="34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</a:p>
          <a:p>
            <a:pPr algn="ctr"/>
            <a:r>
              <a:rPr lang="sk-SK" sz="3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lyžiar</a:t>
            </a:r>
            <a:r>
              <a:rPr lang="sk-SK" sz="34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ovi</a:t>
            </a:r>
          </a:p>
          <a:p>
            <a:pPr algn="ctr"/>
            <a:r>
              <a:rPr lang="sk-SK" sz="3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lyžiar</a:t>
            </a:r>
            <a:r>
              <a:rPr lang="sk-SK" sz="34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</a:p>
          <a:p>
            <a:pPr algn="ctr"/>
            <a:r>
              <a:rPr lang="sk-SK" sz="3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lyžiar</a:t>
            </a:r>
            <a:r>
              <a:rPr lang="sk-SK" sz="34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ovi</a:t>
            </a:r>
          </a:p>
          <a:p>
            <a:pPr algn="ctr"/>
            <a:r>
              <a:rPr lang="sk-SK" sz="3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lyžiar</a:t>
            </a:r>
            <a:r>
              <a:rPr lang="sk-SK" sz="34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</a:t>
            </a:r>
            <a:r>
              <a:rPr lang="sk-SK" sz="32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1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42" dur="1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43" dur="1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1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k-SK" sz="4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sk-SK" sz="4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Podstatné mená mužského rodu sa skloňujú  podľa vzorov:</a:t>
            </a:r>
            <a:br>
              <a:rPr lang="sk-SK" sz="4800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sk-SK" dirty="0"/>
          </a:p>
        </p:txBody>
      </p:sp>
      <p:graphicFrame>
        <p:nvGraphicFramePr>
          <p:cNvPr id="5" name="Zástupný symbol obsahu 4"/>
          <p:cNvGraphicFramePr>
            <a:graphicFrameLocks noGrp="1"/>
          </p:cNvGraphicFramePr>
          <p:nvPr>
            <p:ph idx="1"/>
          </p:nvPr>
        </p:nvGraphicFramePr>
        <p:xfrm>
          <a:off x="323528" y="1556792"/>
          <a:ext cx="5050904" cy="228600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2525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5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sk-SK" sz="440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sk-SK" sz="440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r>
                        <a:rPr lang="sk-SK" sz="4400" dirty="0"/>
                        <a:t>chlap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4400" dirty="0"/>
                        <a:t>dub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r>
                        <a:rPr lang="sk-SK" sz="4400" dirty="0"/>
                        <a:t>hrdina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4400" dirty="0"/>
                        <a:t>stroj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0482" name="Picture 2" descr="http://t0.gstatic.com/images?q=tbn:ANd9GcQChMjNI5vF_7JWTvqDvT50mrnoVm1p2DvZvyucgDkK1dv2pBFp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484784"/>
            <a:ext cx="2088232" cy="28863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84" name="Picture 4" descr="http://t2.gstatic.com/images?q=tbn:ANd9GcQ4m1WOt2aoQSL_m3L1mYNufZfIDISNRUYSgqwyiH9g4yZWRaBi7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2909" y="1556792"/>
            <a:ext cx="2211091" cy="16561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86" name="Picture 6" descr="http://t3.gstatic.com/images?q=tbn:ANd9GcTGDHdlYViuNfTdXMsPtoWgvY8TFVkYiiQBQcfrhLTtD0R28IF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933056"/>
            <a:ext cx="1728191" cy="1728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10" name="Tabuľ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442489"/>
              </p:ext>
            </p:extLst>
          </p:nvPr>
        </p:nvGraphicFramePr>
        <p:xfrm>
          <a:off x="3048000" y="5157192"/>
          <a:ext cx="6096000" cy="1700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00808">
                <a:tc>
                  <a:txBody>
                    <a:bodyPr/>
                    <a:lstStyle/>
                    <a:p>
                      <a:pPr algn="ctr"/>
                      <a:r>
                        <a:rPr lang="sk-SK" sz="2400" cap="none" spc="0" dirty="0">
                          <a:ln w="17780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solidFill>
                            <a:srgbClr val="002060"/>
                          </a:soli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Vzory mužského rodu delíme </a:t>
                      </a:r>
                    </a:p>
                    <a:p>
                      <a:pPr algn="ctr"/>
                      <a:r>
                        <a:rPr lang="sk-SK" sz="2400" cap="none" spc="0" dirty="0">
                          <a:ln w="17780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solidFill>
                            <a:srgbClr val="002060"/>
                          </a:soli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na dve skupiny, a to podľa toho, </a:t>
                      </a:r>
                    </a:p>
                    <a:p>
                      <a:pPr algn="ctr"/>
                      <a:r>
                        <a:rPr lang="sk-SK" sz="2400" cap="none" spc="0" dirty="0">
                          <a:ln w="17780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solidFill>
                            <a:srgbClr val="002060"/>
                          </a:soli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či označujú ŽIVÉ OSOBY alebo NEŽIVÚ VEC.</a:t>
                      </a:r>
                      <a:endParaRPr lang="sk-SK" sz="2400" dirty="0">
                        <a:solidFill>
                          <a:srgbClr val="002060"/>
                        </a:solidFill>
                      </a:endParaRPr>
                    </a:p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0488" name="Picture 8" descr="http://t0.gstatic.com/images?q=tbn:ANd9GcTnDj3DWKCD49vmLLJdSds8JGbwfSHrdvK6JnP6JxSQoTQH6p6qk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46504" y="3933056"/>
            <a:ext cx="2229580" cy="158417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7024515"/>
              </p:ext>
            </p:extLst>
          </p:nvPr>
        </p:nvGraphicFramePr>
        <p:xfrm>
          <a:off x="539552" y="260648"/>
          <a:ext cx="8229600" cy="310896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3106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22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5760"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sk-SK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TÍ /TIE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2400" dirty="0"/>
                        <a:t>život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dirty="0"/>
                        <a:t>životy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k-SK" sz="2400" dirty="0"/>
                        <a:t>piatak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dirty="0"/>
                        <a:t>piataci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2400" dirty="0"/>
                        <a:t>pohár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dirty="0"/>
                        <a:t>poháre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2400" dirty="0"/>
                        <a:t>policajt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dirty="0"/>
                        <a:t>policajti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2400" dirty="0"/>
                        <a:t>Stres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dirty="0"/>
                        <a:t>stresy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2400" dirty="0"/>
                        <a:t>jeleň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dirty="0"/>
                        <a:t>jelene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Tabuľka 7"/>
          <p:cNvGraphicFramePr>
            <a:graphicFrameLocks noGrp="1"/>
          </p:cNvGraphicFramePr>
          <p:nvPr/>
        </p:nvGraphicFramePr>
        <p:xfrm>
          <a:off x="611560" y="3429000"/>
          <a:ext cx="8136904" cy="179832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8136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121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cap="none" spc="0" dirty="0">
                          <a:ln w="17780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Na podstatné mená mužského rodu, ktoré označujú živú osobu, ukazujeme v množnom čísle zámenom </a:t>
                      </a:r>
                      <a:r>
                        <a:rPr lang="sk-SK" sz="2800" cap="none" spc="0" baseline="0" dirty="0">
                          <a:ln w="17780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 </a:t>
                      </a:r>
                      <a:r>
                        <a:rPr lang="sk-SK" sz="2800" cap="none" spc="0" dirty="0">
                          <a:ln w="17780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TÍ</a:t>
                      </a:r>
                      <a:r>
                        <a:rPr lang="sk-SK" sz="2800" cap="none" spc="0" dirty="0">
                          <a:ln w="17780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 . Sú to </a:t>
                      </a:r>
                      <a:r>
                        <a:rPr lang="sk-SK" sz="2800" cap="none" spc="0" dirty="0">
                          <a:ln w="17780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životné</a:t>
                      </a:r>
                      <a:r>
                        <a:rPr lang="sk-SK" sz="2800" cap="none" spc="0" dirty="0">
                          <a:ln w="17780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 podstatné mená.</a:t>
                      </a:r>
                    </a:p>
                    <a:p>
                      <a:pPr algn="ctr"/>
                      <a:endParaRPr lang="sk-SK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uľka 8"/>
          <p:cNvGraphicFramePr>
            <a:graphicFrameLocks noGrp="1"/>
          </p:cNvGraphicFramePr>
          <p:nvPr/>
        </p:nvGraphicFramePr>
        <p:xfrm>
          <a:off x="611560" y="5229200"/>
          <a:ext cx="8136904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136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127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cap="none" spc="0" dirty="0">
                          <a:ln w="17780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solidFill>
                            <a:schemeClr val="bg1"/>
                          </a:soli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Na podstatné mená mužského rodu, ktoré označujú neživú vec alebo živočícha, ukazujeme v množnom čísle zámenom </a:t>
                      </a:r>
                      <a:r>
                        <a:rPr lang="sk-SK" sz="2400" cap="none" spc="0" dirty="0">
                          <a:ln w="17780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TIE</a:t>
                      </a:r>
                      <a:r>
                        <a:rPr lang="sk-SK" sz="2400" cap="none" spc="0" dirty="0">
                          <a:ln w="17780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solidFill>
                            <a:schemeClr val="bg1"/>
                          </a:soli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.  Sú to </a:t>
                      </a:r>
                      <a:r>
                        <a:rPr lang="sk-SK" sz="2400" cap="none" spc="0" dirty="0">
                          <a:ln w="17780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neživotné</a:t>
                      </a:r>
                      <a:r>
                        <a:rPr lang="sk-SK" sz="2400" cap="none" spc="0" dirty="0">
                          <a:ln w="17780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solidFill>
                            <a:schemeClr val="bg1"/>
                          </a:soli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 podstatné mená.</a:t>
                      </a:r>
                    </a:p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9460" name="Picture 4" descr="http://t2.gstatic.com/images?q=tbn:ANd9GcT8cwpu1jbWr4tltKN_77hUgWX60KJuFEaH-954YnuSto9ayis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0312" y="-171400"/>
            <a:ext cx="2143125" cy="2143125"/>
          </a:xfrm>
          <a:prstGeom prst="rect">
            <a:avLst/>
          </a:prstGeom>
          <a:noFill/>
          <a:scene3d>
            <a:camera prst="perspectiveContrastingLeftFacing"/>
            <a:lightRig rig="threePt" dir="t"/>
          </a:scene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483768" y="188640"/>
            <a:ext cx="4330824" cy="1252728"/>
          </a:xfrm>
        </p:spPr>
        <p:txBody>
          <a:bodyPr/>
          <a:lstStyle/>
          <a:p>
            <a:r>
              <a:rPr lang="sk-SK" dirty="0"/>
              <a:t>Nezabudnite!!!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625609"/>
          </a:xfrm>
        </p:spPr>
        <p:txBody>
          <a:bodyPr>
            <a:normAutofit/>
          </a:bodyPr>
          <a:lstStyle/>
          <a:p>
            <a:r>
              <a:rPr lang="sk-SK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Životné podstatné mená mužského rodu, ktoré sú  v základom tvare zakončené na </a:t>
            </a:r>
            <a:r>
              <a:rPr lang="sk-SK" b="1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spoluhlásku</a:t>
            </a:r>
            <a:r>
              <a:rPr lang="sk-SK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alebo samohlásku  </a:t>
            </a:r>
            <a:r>
              <a:rPr lang="sk-SK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-o   </a:t>
            </a:r>
            <a:r>
              <a:rPr lang="sk-SK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sa skloňujú podľa vzoru </a:t>
            </a:r>
            <a:r>
              <a:rPr lang="sk-SK" b="1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chlap</a:t>
            </a:r>
            <a:r>
              <a:rPr lang="sk-SK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</a:p>
          <a:p>
            <a:r>
              <a:rPr lang="sk-SK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 pádových príponách sa píše vždy len </a:t>
            </a:r>
            <a:r>
              <a:rPr lang="sk-SK" b="1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-i</a:t>
            </a:r>
            <a:r>
              <a:rPr lang="sk-SK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.</a:t>
            </a:r>
          </a:p>
          <a:p>
            <a:r>
              <a:rPr lang="sk-SK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V tvare nominatívu  množného čísla môže byť aj pádová prípona  </a:t>
            </a:r>
            <a:r>
              <a:rPr lang="sk-SK" b="1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</a:t>
            </a:r>
            <a:r>
              <a:rPr lang="sk-SK" b="1" dirty="0" err="1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ovia</a:t>
            </a:r>
            <a:r>
              <a:rPr lang="sk-SK" b="1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-</a:t>
            </a:r>
            <a:r>
              <a:rPr lang="sk-SK" b="1" dirty="0" err="1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ia</a:t>
            </a:r>
            <a:r>
              <a:rPr lang="sk-SK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</a:p>
          <a:p>
            <a:endParaRPr lang="sk-SK" dirty="0"/>
          </a:p>
        </p:txBody>
      </p:sp>
      <p:pic>
        <p:nvPicPr>
          <p:cNvPr id="21506" name="Picture 2" descr="http://t2.gstatic.com/images?q=tbn:ANd9GcSsJ4Zn6GDniaQn9WUlagZ6N4huvkDwrNMLt7VjHrIeuHpDzmaG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0"/>
            <a:ext cx="2143125" cy="2143125"/>
          </a:xfrm>
          <a:prstGeom prst="rect">
            <a:avLst/>
          </a:prstGeom>
          <a:noFill/>
          <a:scene3d>
            <a:camera prst="perspectiveBelow"/>
            <a:lightRig rig="threePt" dir="t"/>
          </a:scene3d>
        </p:spPr>
      </p:pic>
      <p:pic>
        <p:nvPicPr>
          <p:cNvPr id="8" name="Picture 2" descr="http://t2.gstatic.com/images?q=tbn:ANd9GcSsJ4Zn6GDniaQn9WUlagZ6N4huvkDwrNMLt7VjHrIeuHpDzmaG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2143125" cy="2143125"/>
          </a:xfrm>
          <a:prstGeom prst="rect">
            <a:avLst/>
          </a:prstGeom>
          <a:noFill/>
          <a:scene3d>
            <a:camera prst="perspectiveBelow">
              <a:rot lat="1200000" lon="10800000" rev="0"/>
            </a:camera>
            <a:lightRig rig="threePt" dir="t"/>
          </a:scene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Skloňovanie vzoru chlap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395537" y="1700808"/>
          <a:ext cx="8352926" cy="362712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21706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8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3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/>
                        <a:t>Vzor chlap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/>
                        <a:t>singulár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/>
                        <a:t>plurál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>
                          <a:solidFill>
                            <a:srgbClr val="C00000"/>
                          </a:solidFill>
                        </a:rPr>
                        <a:t>chlap (dedo)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>
                          <a:solidFill>
                            <a:srgbClr val="C00000"/>
                          </a:solidFill>
                        </a:rPr>
                        <a:t>chlap</a:t>
                      </a:r>
                      <a:r>
                        <a:rPr lang="sk-SK" sz="2800" b="1" dirty="0">
                          <a:solidFill>
                            <a:schemeClr val="tx1"/>
                          </a:solidFill>
                        </a:rPr>
                        <a:t>i (</a:t>
                      </a:r>
                      <a:r>
                        <a:rPr kumimoji="0" lang="sk-SK" sz="28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ded</a:t>
                      </a:r>
                      <a:r>
                        <a:rPr lang="sk-SK" sz="2800" b="1" dirty="0">
                          <a:solidFill>
                            <a:schemeClr val="tx1"/>
                          </a:solidFill>
                        </a:rPr>
                        <a:t>ovia, </a:t>
                      </a:r>
                      <a:r>
                        <a:rPr kumimoji="0" lang="sk-SK" sz="28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brat</a:t>
                      </a:r>
                      <a:r>
                        <a:rPr lang="sk-SK" sz="2800" b="1" dirty="0">
                          <a:solidFill>
                            <a:schemeClr val="tx1"/>
                          </a:solidFill>
                        </a:rPr>
                        <a:t>ia 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>
                          <a:solidFill>
                            <a:srgbClr val="C00000"/>
                          </a:solidFill>
                        </a:rPr>
                        <a:t>chlap</a:t>
                      </a:r>
                      <a:r>
                        <a:rPr lang="sk-SK" sz="28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>
                          <a:solidFill>
                            <a:srgbClr val="C00000"/>
                          </a:solidFill>
                        </a:rPr>
                        <a:t>chlap</a:t>
                      </a:r>
                      <a:r>
                        <a:rPr lang="sk-SK" sz="2800" b="1" dirty="0">
                          <a:solidFill>
                            <a:schemeClr val="tx1"/>
                          </a:solidFill>
                        </a:rPr>
                        <a:t>ov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>
                          <a:solidFill>
                            <a:srgbClr val="C00000"/>
                          </a:solidFill>
                        </a:rPr>
                        <a:t>chlap</a:t>
                      </a:r>
                      <a:r>
                        <a:rPr lang="sk-SK" sz="2800" b="1" dirty="0">
                          <a:solidFill>
                            <a:schemeClr val="tx1"/>
                          </a:solidFill>
                        </a:rPr>
                        <a:t>ovi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>
                          <a:solidFill>
                            <a:srgbClr val="C00000"/>
                          </a:solidFill>
                        </a:rPr>
                        <a:t>chlap</a:t>
                      </a:r>
                      <a:r>
                        <a:rPr lang="sk-SK" sz="2800" b="1" dirty="0">
                          <a:solidFill>
                            <a:schemeClr val="tx1"/>
                          </a:solidFill>
                        </a:rPr>
                        <a:t>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>
                          <a:solidFill>
                            <a:srgbClr val="C00000"/>
                          </a:solidFill>
                        </a:rPr>
                        <a:t>chlap</a:t>
                      </a:r>
                      <a:r>
                        <a:rPr lang="sk-SK" sz="28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>
                          <a:solidFill>
                            <a:srgbClr val="C00000"/>
                          </a:solidFill>
                        </a:rPr>
                        <a:t>chlap</a:t>
                      </a:r>
                      <a:r>
                        <a:rPr lang="sk-SK" sz="2800" b="1" dirty="0">
                          <a:solidFill>
                            <a:schemeClr val="tx1"/>
                          </a:solidFill>
                        </a:rPr>
                        <a:t>ov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>
                          <a:solidFill>
                            <a:srgbClr val="C00000"/>
                          </a:solidFill>
                        </a:rPr>
                        <a:t>chlap</a:t>
                      </a:r>
                      <a:r>
                        <a:rPr lang="sk-SK" sz="2800" b="1" dirty="0">
                          <a:solidFill>
                            <a:schemeClr val="tx1"/>
                          </a:solidFill>
                        </a:rPr>
                        <a:t>ovi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>
                          <a:solidFill>
                            <a:srgbClr val="C00000"/>
                          </a:solidFill>
                        </a:rPr>
                        <a:t>chlap</a:t>
                      </a:r>
                      <a:r>
                        <a:rPr lang="sk-SK" sz="2800" b="1" dirty="0">
                          <a:solidFill>
                            <a:schemeClr val="tx1"/>
                          </a:solidFill>
                        </a:rPr>
                        <a:t>och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>
                          <a:solidFill>
                            <a:srgbClr val="C00000"/>
                          </a:solidFill>
                        </a:rPr>
                        <a:t>chlap</a:t>
                      </a:r>
                      <a:r>
                        <a:rPr lang="sk-SK" sz="2800" b="1" dirty="0">
                          <a:solidFill>
                            <a:schemeClr val="tx1"/>
                          </a:solidFill>
                        </a:rPr>
                        <a:t>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>
                          <a:solidFill>
                            <a:srgbClr val="C00000"/>
                          </a:solidFill>
                        </a:rPr>
                        <a:t>chlap</a:t>
                      </a:r>
                      <a:r>
                        <a:rPr lang="sk-SK" sz="2800" b="1" dirty="0">
                          <a:solidFill>
                            <a:schemeClr val="tx1"/>
                          </a:solidFill>
                        </a:rPr>
                        <a:t>mi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752" y="332656"/>
            <a:ext cx="4474840" cy="1252728"/>
          </a:xfrm>
        </p:spPr>
        <p:txBody>
          <a:bodyPr>
            <a:normAutofit/>
          </a:bodyPr>
          <a:lstStyle/>
          <a:p>
            <a:r>
              <a:rPr lang="sk-SK" dirty="0"/>
              <a:t>Zapamätaj si!!!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3568" y="2924944"/>
            <a:ext cx="7776864" cy="2952328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just">
              <a:buNone/>
            </a:pPr>
            <a:r>
              <a:rPr lang="sk-SK" b="1" dirty="0"/>
              <a:t>Podľa vzoru </a:t>
            </a:r>
            <a:r>
              <a:rPr lang="sk-SK" b="1" cap="all" dirty="0">
                <a:solidFill>
                  <a:srgbClr val="C00000"/>
                </a:solidFill>
              </a:rPr>
              <a:t>chlap</a:t>
            </a:r>
            <a:r>
              <a:rPr lang="sk-SK" b="1" dirty="0"/>
              <a:t> sa skloňujú </a:t>
            </a:r>
          </a:p>
          <a:p>
            <a:pPr algn="just">
              <a:buNone/>
            </a:pPr>
            <a:r>
              <a:rPr lang="sk-SK" b="1" dirty="0">
                <a:solidFill>
                  <a:srgbClr val="C00000"/>
                </a:solidFill>
              </a:rPr>
              <a:t>životné</a:t>
            </a:r>
            <a:r>
              <a:rPr lang="sk-SK" b="1" dirty="0"/>
              <a:t> podstatné mená mužského</a:t>
            </a:r>
          </a:p>
          <a:p>
            <a:pPr algn="just">
              <a:buNone/>
            </a:pPr>
            <a:r>
              <a:rPr lang="sk-SK" b="1" dirty="0"/>
              <a:t>rodu </a:t>
            </a:r>
            <a:r>
              <a:rPr lang="sk-SK" b="1" dirty="0">
                <a:solidFill>
                  <a:srgbClr val="C00000"/>
                </a:solidFill>
              </a:rPr>
              <a:t>zakončené </a:t>
            </a:r>
            <a:r>
              <a:rPr lang="sk-SK" b="1" dirty="0"/>
              <a:t>v základnom  tvare na </a:t>
            </a:r>
            <a:r>
              <a:rPr lang="sk-SK" b="1" dirty="0">
                <a:solidFill>
                  <a:srgbClr val="C00000"/>
                </a:solidFill>
              </a:rPr>
              <a:t>spoluhlásku</a:t>
            </a:r>
            <a:r>
              <a:rPr lang="sk-SK" b="1" dirty="0"/>
              <a:t> alebo  </a:t>
            </a:r>
            <a:r>
              <a:rPr lang="sk-SK" b="1" dirty="0">
                <a:solidFill>
                  <a:srgbClr val="C00000"/>
                </a:solidFill>
              </a:rPr>
              <a:t>samohlásku -o.</a:t>
            </a:r>
          </a:p>
          <a:p>
            <a:endParaRPr lang="sk-SK" dirty="0"/>
          </a:p>
        </p:txBody>
      </p:sp>
      <p:pic>
        <p:nvPicPr>
          <p:cNvPr id="22530" name="Picture 2" descr="http://t2.gstatic.com/images?q=tbn:ANd9GcQSbxyAZ6L5DXVeXyewGcskG-opomBSBoVdhfBLWlg8dff9Egocy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8454"/>
          <a:stretch>
            <a:fillRect/>
          </a:stretch>
        </p:blipFill>
        <p:spPr bwMode="auto">
          <a:xfrm>
            <a:off x="7092280" y="0"/>
            <a:ext cx="2051720" cy="2822538"/>
          </a:xfrm>
          <a:prstGeom prst="rect">
            <a:avLst/>
          </a:prstGeom>
          <a:noFill/>
        </p:spPr>
      </p:pic>
      <p:pic>
        <p:nvPicPr>
          <p:cNvPr id="5" name="Picture 2" descr="http://t2.gstatic.com/images?q=tbn:ANd9GcQSbxyAZ6L5DXVeXyewGcskG-opomBSBoVdhfBLWlg8dff9Egocy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9342"/>
          <a:stretch>
            <a:fillRect/>
          </a:stretch>
        </p:blipFill>
        <p:spPr bwMode="auto">
          <a:xfrm>
            <a:off x="0" y="0"/>
            <a:ext cx="2051720" cy="2795154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60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6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6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6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000"/>
                            </p:stCondLst>
                            <p:childTnLst>
                              <p:par>
                                <p:cTn id="5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6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483768" y="188640"/>
            <a:ext cx="4330824" cy="1252728"/>
          </a:xfrm>
        </p:spPr>
        <p:txBody>
          <a:bodyPr/>
          <a:lstStyle/>
          <a:p>
            <a:r>
              <a:rPr lang="sk-SK" dirty="0"/>
              <a:t>Nezabudnite!!!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625609"/>
          </a:xfrm>
        </p:spPr>
        <p:txBody>
          <a:bodyPr>
            <a:normAutofit/>
          </a:bodyPr>
          <a:lstStyle/>
          <a:p>
            <a:r>
              <a:rPr lang="sk-SK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Životné podstatné mená mužského rodu, ktoré sú  v základom tvare zakončené na </a:t>
            </a:r>
            <a:r>
              <a:rPr lang="sk-SK" b="1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samohlásku -a</a:t>
            </a:r>
            <a:r>
              <a:rPr lang="sk-SK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sa skloňujú podľa vzoru </a:t>
            </a:r>
            <a:r>
              <a:rPr lang="sk-SK" b="1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hrdina</a:t>
            </a:r>
            <a:r>
              <a:rPr lang="sk-SK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</a:p>
          <a:p>
            <a:r>
              <a:rPr lang="sk-SK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ak sú v základnom tvare zakončené </a:t>
            </a:r>
            <a:r>
              <a:rPr lang="sk-SK" b="1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</a:t>
            </a:r>
            <a:r>
              <a:rPr lang="sk-SK" b="1" dirty="0" err="1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ista</a:t>
            </a:r>
            <a:r>
              <a:rPr lang="sk-SK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,</a:t>
            </a:r>
            <a:r>
              <a:rPr lang="sk-SK" b="1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-</a:t>
            </a:r>
            <a:r>
              <a:rPr lang="sk-SK" b="1" dirty="0" err="1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ita</a:t>
            </a:r>
            <a:r>
              <a:rPr lang="sk-SK" b="1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sk-SK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 tvare nominatívu množného čísla majú pádovú príponu </a:t>
            </a:r>
            <a:r>
              <a:rPr lang="sk-SK" b="1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-i</a:t>
            </a:r>
            <a:r>
              <a:rPr lang="sk-SK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</a:p>
          <a:p>
            <a:endParaRPr lang="sk-SK" dirty="0"/>
          </a:p>
        </p:txBody>
      </p:sp>
      <p:pic>
        <p:nvPicPr>
          <p:cNvPr id="21506" name="Picture 2" descr="http://t2.gstatic.com/images?q=tbn:ANd9GcSsJ4Zn6GDniaQn9WUlagZ6N4huvkDwrNMLt7VjHrIeuHpDzmaG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0"/>
            <a:ext cx="2143125" cy="2143125"/>
          </a:xfrm>
          <a:prstGeom prst="rect">
            <a:avLst/>
          </a:prstGeom>
          <a:noFill/>
          <a:scene3d>
            <a:camera prst="perspectiveBelow"/>
            <a:lightRig rig="threePt" dir="t"/>
          </a:scene3d>
        </p:spPr>
      </p:pic>
      <p:pic>
        <p:nvPicPr>
          <p:cNvPr id="8" name="Picture 2" descr="http://t2.gstatic.com/images?q=tbn:ANd9GcSsJ4Zn6GDniaQn9WUlagZ6N4huvkDwrNMLt7VjHrIeuHpDzmaG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2143125" cy="2143125"/>
          </a:xfrm>
          <a:prstGeom prst="rect">
            <a:avLst/>
          </a:prstGeom>
          <a:noFill/>
          <a:scene3d>
            <a:camera prst="perspectiveBelow">
              <a:rot lat="1200000" lon="1080000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5295593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Skloňovanie vzoru hrdina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045387"/>
              </p:ext>
            </p:extLst>
          </p:nvPr>
        </p:nvGraphicFramePr>
        <p:xfrm>
          <a:off x="395537" y="1700808"/>
          <a:ext cx="8352926" cy="362712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21706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8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3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/>
                        <a:t>Vzor hrdina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/>
                        <a:t>singulár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/>
                        <a:t>plurál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>
                          <a:solidFill>
                            <a:srgbClr val="C00000"/>
                          </a:solidFill>
                        </a:rPr>
                        <a:t>hrdina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>
                          <a:solidFill>
                            <a:srgbClr val="C00000"/>
                          </a:solidFill>
                        </a:rPr>
                        <a:t>hrdin</a:t>
                      </a:r>
                      <a:r>
                        <a:rPr lang="sk-SK" sz="2800" b="1" dirty="0">
                          <a:solidFill>
                            <a:schemeClr val="tx1"/>
                          </a:solidFill>
                        </a:rPr>
                        <a:t>ovia (</a:t>
                      </a:r>
                      <a:r>
                        <a:rPr kumimoji="0" lang="sk-SK" sz="28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huslist</a:t>
                      </a:r>
                      <a:r>
                        <a:rPr lang="sk-SK" sz="2800" b="1" dirty="0">
                          <a:solidFill>
                            <a:schemeClr val="tx1"/>
                          </a:solidFill>
                        </a:rPr>
                        <a:t>i)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>
                          <a:solidFill>
                            <a:srgbClr val="C00000"/>
                          </a:solidFill>
                        </a:rPr>
                        <a:t>hrdin</a:t>
                      </a:r>
                      <a:r>
                        <a:rPr lang="sk-SK" sz="2800" b="1" dirty="0">
                          <a:solidFill>
                            <a:schemeClr val="tx1"/>
                          </a:solidFill>
                        </a:rPr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>
                          <a:solidFill>
                            <a:srgbClr val="C00000"/>
                          </a:solidFill>
                        </a:rPr>
                        <a:t>hrdin</a:t>
                      </a:r>
                      <a:r>
                        <a:rPr lang="sk-SK" sz="2800" b="1" dirty="0">
                          <a:solidFill>
                            <a:schemeClr val="tx1"/>
                          </a:solidFill>
                        </a:rPr>
                        <a:t>ov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>
                          <a:solidFill>
                            <a:srgbClr val="C00000"/>
                          </a:solidFill>
                        </a:rPr>
                        <a:t>hrdin</a:t>
                      </a:r>
                      <a:r>
                        <a:rPr lang="sk-SK" sz="2800" b="1" dirty="0">
                          <a:solidFill>
                            <a:schemeClr val="tx1"/>
                          </a:solidFill>
                        </a:rPr>
                        <a:t>ovi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>
                          <a:solidFill>
                            <a:srgbClr val="C00000"/>
                          </a:solidFill>
                        </a:rPr>
                        <a:t>hrdin</a:t>
                      </a:r>
                      <a:r>
                        <a:rPr lang="sk-SK" sz="2800" b="1" dirty="0">
                          <a:solidFill>
                            <a:schemeClr val="tx1"/>
                          </a:solidFill>
                        </a:rPr>
                        <a:t>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>
                          <a:solidFill>
                            <a:srgbClr val="C00000"/>
                          </a:solidFill>
                        </a:rPr>
                        <a:t>hrdin</a:t>
                      </a:r>
                      <a:r>
                        <a:rPr lang="sk-SK" sz="2800" b="1" dirty="0">
                          <a:solidFill>
                            <a:schemeClr val="tx1"/>
                          </a:solidFill>
                        </a:rPr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>
                          <a:solidFill>
                            <a:srgbClr val="C00000"/>
                          </a:solidFill>
                        </a:rPr>
                        <a:t>hrdin</a:t>
                      </a:r>
                      <a:r>
                        <a:rPr lang="sk-SK" sz="2800" b="1" dirty="0">
                          <a:solidFill>
                            <a:schemeClr val="tx1"/>
                          </a:solidFill>
                        </a:rPr>
                        <a:t>ov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>
                          <a:solidFill>
                            <a:srgbClr val="C00000"/>
                          </a:solidFill>
                        </a:rPr>
                        <a:t>hrdin</a:t>
                      </a:r>
                      <a:r>
                        <a:rPr lang="sk-SK" sz="2800" b="1" dirty="0">
                          <a:solidFill>
                            <a:schemeClr val="tx1"/>
                          </a:solidFill>
                        </a:rPr>
                        <a:t>ovi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>
                          <a:solidFill>
                            <a:srgbClr val="C00000"/>
                          </a:solidFill>
                        </a:rPr>
                        <a:t>hrdin</a:t>
                      </a:r>
                      <a:r>
                        <a:rPr lang="sk-SK" sz="2800" b="1" dirty="0">
                          <a:solidFill>
                            <a:schemeClr val="tx1"/>
                          </a:solidFill>
                        </a:rPr>
                        <a:t>och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>
                          <a:solidFill>
                            <a:srgbClr val="C00000"/>
                          </a:solidFill>
                        </a:rPr>
                        <a:t>hrdin</a:t>
                      </a:r>
                      <a:r>
                        <a:rPr lang="sk-SK" sz="2800" b="1" dirty="0">
                          <a:solidFill>
                            <a:schemeClr val="tx1"/>
                          </a:solidFill>
                        </a:rPr>
                        <a:t>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>
                          <a:solidFill>
                            <a:srgbClr val="C00000"/>
                          </a:solidFill>
                        </a:rPr>
                        <a:t>hrdin</a:t>
                      </a:r>
                      <a:r>
                        <a:rPr lang="sk-SK" sz="2800" b="1" dirty="0">
                          <a:solidFill>
                            <a:schemeClr val="tx1"/>
                          </a:solidFill>
                        </a:rPr>
                        <a:t>ami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69378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286</TotalTime>
  <Words>374</Words>
  <Application>Microsoft Office PowerPoint</Application>
  <PresentationFormat>Předvádění na obrazovce (4:3)</PresentationFormat>
  <Paragraphs>105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Corbel</vt:lpstr>
      <vt:lpstr>Wingdings</vt:lpstr>
      <vt:lpstr>Wingdings 2</vt:lpstr>
      <vt:lpstr>Wingdings 3</vt:lpstr>
      <vt:lpstr>Modul</vt:lpstr>
      <vt:lpstr>Podstatné mená mužského rodu životné Vzory CHLAP – HRDINA </vt:lpstr>
      <vt:lpstr>Pamätajme si!</vt:lpstr>
      <vt:lpstr> Podstatné mená mužského rodu sa skloňujú  podľa vzorov: </vt:lpstr>
      <vt:lpstr>Prezentace aplikace PowerPoint</vt:lpstr>
      <vt:lpstr>Nezabudnite!!!</vt:lpstr>
      <vt:lpstr>Skloňovanie vzoru chlap</vt:lpstr>
      <vt:lpstr>Zapamätaj si!!!</vt:lpstr>
      <vt:lpstr>Nezabudnite!!!</vt:lpstr>
      <vt:lpstr>Skloňovanie vzoru hrdina</vt:lpstr>
      <vt:lpstr>Zapamätaj si!!!</vt:lpstr>
      <vt:lpstr>Ďakujem za pozornosť.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Podstatné mená mužského rodu životné – vzor CHLAP – 5.ročník</dc:title>
  <dc:creator>NTU05</dc:creator>
  <cp:lastModifiedBy>Timi</cp:lastModifiedBy>
  <cp:revision>25</cp:revision>
  <dcterms:created xsi:type="dcterms:W3CDTF">2011-11-22T19:35:40Z</dcterms:created>
  <dcterms:modified xsi:type="dcterms:W3CDTF">2020-10-25T20:52:33Z</dcterms:modified>
</cp:coreProperties>
</file>