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6A9E3-B3B7-43EB-BD75-6A8376DB35F3}" type="datetimeFigureOut">
              <a:rPr lang="pl-PL" smtClean="0"/>
              <a:pPr/>
              <a:t>2018-03-12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404AF-1D5F-4E84-B60D-DCB0BCAB38D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6A9E3-B3B7-43EB-BD75-6A8376DB35F3}" type="datetimeFigureOut">
              <a:rPr lang="pl-PL" smtClean="0"/>
              <a:pPr/>
              <a:t>2018-03-12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404AF-1D5F-4E84-B60D-DCB0BCAB38D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6A9E3-B3B7-43EB-BD75-6A8376DB35F3}" type="datetimeFigureOut">
              <a:rPr lang="pl-PL" smtClean="0"/>
              <a:pPr/>
              <a:t>2018-03-12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404AF-1D5F-4E84-B60D-DCB0BCAB38D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6A9E3-B3B7-43EB-BD75-6A8376DB35F3}" type="datetimeFigureOut">
              <a:rPr lang="pl-PL" smtClean="0"/>
              <a:pPr/>
              <a:t>2018-03-12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404AF-1D5F-4E84-B60D-DCB0BCAB38D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6A9E3-B3B7-43EB-BD75-6A8376DB35F3}" type="datetimeFigureOut">
              <a:rPr lang="pl-PL" smtClean="0"/>
              <a:pPr/>
              <a:t>2018-03-12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404AF-1D5F-4E84-B60D-DCB0BCAB38D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6A9E3-B3B7-43EB-BD75-6A8376DB35F3}" type="datetimeFigureOut">
              <a:rPr lang="pl-PL" smtClean="0"/>
              <a:pPr/>
              <a:t>2018-03-12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404AF-1D5F-4E84-B60D-DCB0BCAB38D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6A9E3-B3B7-43EB-BD75-6A8376DB35F3}" type="datetimeFigureOut">
              <a:rPr lang="pl-PL" smtClean="0"/>
              <a:pPr/>
              <a:t>2018-03-12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404AF-1D5F-4E84-B60D-DCB0BCAB38D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6A9E3-B3B7-43EB-BD75-6A8376DB35F3}" type="datetimeFigureOut">
              <a:rPr lang="pl-PL" smtClean="0"/>
              <a:pPr/>
              <a:t>2018-03-12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404AF-1D5F-4E84-B60D-DCB0BCAB38D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6A9E3-B3B7-43EB-BD75-6A8376DB35F3}" type="datetimeFigureOut">
              <a:rPr lang="pl-PL" smtClean="0"/>
              <a:pPr/>
              <a:t>2018-03-12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404AF-1D5F-4E84-B60D-DCB0BCAB38D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6A9E3-B3B7-43EB-BD75-6A8376DB35F3}" type="datetimeFigureOut">
              <a:rPr lang="pl-PL" smtClean="0"/>
              <a:pPr/>
              <a:t>2018-03-12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404AF-1D5F-4E84-B60D-DCB0BCAB38D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6A9E3-B3B7-43EB-BD75-6A8376DB35F3}" type="datetimeFigureOut">
              <a:rPr lang="pl-PL" smtClean="0"/>
              <a:pPr/>
              <a:t>2018-03-12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404AF-1D5F-4E84-B60D-DCB0BCAB38D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F6A9E3-B3B7-43EB-BD75-6A8376DB35F3}" type="datetimeFigureOut">
              <a:rPr lang="pl-PL" smtClean="0"/>
              <a:pPr/>
              <a:t>2018-03-12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9404AF-1D5F-4E84-B60D-DCB0BCAB38D6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3568" y="188640"/>
            <a:ext cx="7772400" cy="1470025"/>
          </a:xfrm>
        </p:spPr>
        <p:txBody>
          <a:bodyPr/>
          <a:lstStyle/>
          <a:p>
            <a:r>
              <a:rPr lang="pl-PL" b="1" dirty="0" smtClean="0"/>
              <a:t>Tabele wartości odżywczej</a:t>
            </a:r>
            <a:endParaRPr lang="pl-PL" b="1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979712" y="5445224"/>
            <a:ext cx="6120680" cy="1412776"/>
          </a:xfrm>
        </p:spPr>
        <p:txBody>
          <a:bodyPr/>
          <a:lstStyle/>
          <a:p>
            <a:r>
              <a:rPr lang="pl-PL" dirty="0" smtClean="0"/>
              <a:t>ZŻ</a:t>
            </a:r>
          </a:p>
          <a:p>
            <a:r>
              <a:rPr lang="pl-PL" dirty="0" smtClean="0"/>
              <a:t>M. Boguszewska</a:t>
            </a:r>
            <a:endParaRPr lang="pl-PL" dirty="0"/>
          </a:p>
        </p:txBody>
      </p:sp>
      <p:pic>
        <p:nvPicPr>
          <p:cNvPr id="7170" name="Picture 2" descr="Znalezione obrazy dla zapytania tabele wartości odżywczych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2348880"/>
            <a:ext cx="2682681" cy="3782582"/>
          </a:xfrm>
          <a:prstGeom prst="rect">
            <a:avLst/>
          </a:prstGeom>
          <a:noFill/>
        </p:spPr>
      </p:pic>
      <p:pic>
        <p:nvPicPr>
          <p:cNvPr id="7172" name="Picture 4" descr="Podobny obraz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5328" y="1484784"/>
            <a:ext cx="3048672" cy="4593333"/>
          </a:xfrm>
          <a:prstGeom prst="rect">
            <a:avLst/>
          </a:prstGeom>
          <a:noFill/>
        </p:spPr>
      </p:pic>
      <p:pic>
        <p:nvPicPr>
          <p:cNvPr id="7174" name="Picture 6" descr="Znalezione obrazy dla zapytania tabele wartości odżywczych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71800" y="1412776"/>
            <a:ext cx="3168352" cy="378618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1520" y="692696"/>
            <a:ext cx="8686800" cy="5289451"/>
          </a:xfrm>
        </p:spPr>
        <p:txBody>
          <a:bodyPr>
            <a:normAutofit/>
          </a:bodyPr>
          <a:lstStyle/>
          <a:p>
            <a:r>
              <a:rPr lang="pl-PL" b="1" dirty="0" smtClean="0"/>
              <a:t>1. Zapoznanie się z tabelami wartości odżywczej</a:t>
            </a:r>
          </a:p>
          <a:p>
            <a:r>
              <a:rPr lang="pl-PL" b="1" dirty="0" smtClean="0"/>
              <a:t>2. Wartość odżywcza</a:t>
            </a:r>
            <a:r>
              <a:rPr lang="pl-PL" dirty="0" smtClean="0"/>
              <a:t> (100g = En, B W, </a:t>
            </a:r>
            <a:r>
              <a:rPr lang="pl-PL" dirty="0" err="1" smtClean="0"/>
              <a:t>Tł</a:t>
            </a:r>
            <a:r>
              <a:rPr lang="pl-PL" dirty="0" smtClean="0"/>
              <a:t>) </a:t>
            </a:r>
          </a:p>
          <a:p>
            <a:pPr marL="514350" indent="-514350">
              <a:buFont typeface="+mj-lt"/>
              <a:buAutoNum type="alphaLcParenR"/>
            </a:pPr>
            <a:r>
              <a:rPr lang="pl-PL" dirty="0" smtClean="0"/>
              <a:t> mleko spożywcze 3,2 % tłuszczu</a:t>
            </a:r>
          </a:p>
          <a:p>
            <a:pPr marL="514350" indent="-514350">
              <a:buFont typeface="+mj-lt"/>
              <a:buAutoNum type="alphaLcParenR"/>
            </a:pPr>
            <a:r>
              <a:rPr lang="pl-PL" dirty="0" smtClean="0"/>
              <a:t> udo kurczaka</a:t>
            </a:r>
          </a:p>
          <a:p>
            <a:pPr marL="514350" indent="-514350">
              <a:buFont typeface="+mj-lt"/>
              <a:buAutoNum type="alphaLcParenR"/>
            </a:pPr>
            <a:r>
              <a:rPr lang="pl-PL" dirty="0" smtClean="0"/>
              <a:t> kasza gryczana</a:t>
            </a:r>
          </a:p>
          <a:p>
            <a:pPr marL="514350" indent="-514350">
              <a:buFont typeface="+mj-lt"/>
              <a:buAutoNum type="alphaLcParenR"/>
            </a:pPr>
            <a:r>
              <a:rPr lang="pl-PL" dirty="0" smtClean="0"/>
              <a:t> marchew</a:t>
            </a:r>
          </a:p>
          <a:p>
            <a:pPr marL="514350" indent="-514350">
              <a:buFont typeface="+mj-lt"/>
              <a:buAutoNum type="alphaLcParenR"/>
            </a:pPr>
            <a:r>
              <a:rPr lang="pl-PL" dirty="0"/>
              <a:t>p</a:t>
            </a:r>
            <a:r>
              <a:rPr lang="pl-PL" dirty="0" smtClean="0"/>
              <a:t>ączek</a:t>
            </a:r>
            <a:endParaRPr lang="pl-PL" dirty="0"/>
          </a:p>
        </p:txBody>
      </p:sp>
      <p:pic>
        <p:nvPicPr>
          <p:cNvPr id="5122" name="Picture 2" descr="Znalezione obrazy dla zapytania pącze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95581" y="2492896"/>
            <a:ext cx="3698805" cy="2664296"/>
          </a:xfrm>
          <a:prstGeom prst="rect">
            <a:avLst/>
          </a:prstGeom>
          <a:noFill/>
        </p:spPr>
      </p:pic>
      <p:pic>
        <p:nvPicPr>
          <p:cNvPr id="5124" name="Picture 4" descr="Znalezione obrazy dla zapytania marchew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1720" y="4540523"/>
            <a:ext cx="3168352" cy="231747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1143000"/>
          </a:xfrm>
        </p:spPr>
        <p:txBody>
          <a:bodyPr/>
          <a:lstStyle/>
          <a:p>
            <a:r>
              <a:rPr lang="pl-PL" dirty="0" smtClean="0"/>
              <a:t>Pkt. 2.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95536" y="908720"/>
            <a:ext cx="8229600" cy="4525963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AutoNum type="alphaUcPeriod"/>
            </a:pPr>
            <a:r>
              <a:rPr lang="pl-PL" dirty="0" smtClean="0"/>
              <a:t>Podaj wartości odżywcze</a:t>
            </a:r>
            <a:r>
              <a:rPr lang="pl-PL" b="1" dirty="0" smtClean="0"/>
              <a:t> 100g </a:t>
            </a:r>
            <a:r>
              <a:rPr lang="pl-PL" dirty="0" smtClean="0"/>
              <a:t>podanych produktów spożywczych z tablic wartości odżywczych (lub podręcznika str. 332)</a:t>
            </a:r>
          </a:p>
          <a:p>
            <a:pPr marL="514350" indent="-514350">
              <a:buAutoNum type="alphaUcPeriod"/>
            </a:pPr>
            <a:endParaRPr lang="pl-PL" dirty="0"/>
          </a:p>
          <a:p>
            <a:pPr marL="514350" indent="-514350">
              <a:buAutoNum type="alphaUcPeriod"/>
            </a:pPr>
            <a:r>
              <a:rPr lang="pl-PL" dirty="0" smtClean="0"/>
              <a:t> Policz wartość odżywczą : </a:t>
            </a:r>
          </a:p>
          <a:p>
            <a:pPr marL="514350" indent="-514350">
              <a:buFont typeface="+mj-lt"/>
              <a:buAutoNum type="alphaLcParenR"/>
            </a:pPr>
            <a:r>
              <a:rPr lang="pl-PL" b="1" dirty="0" smtClean="0"/>
              <a:t>70 ml </a:t>
            </a:r>
            <a:r>
              <a:rPr lang="pl-PL" dirty="0" smtClean="0"/>
              <a:t>mleka spożywcze 3,2 % tłuszczu</a:t>
            </a:r>
          </a:p>
          <a:p>
            <a:pPr marL="514350" indent="-514350">
              <a:buFont typeface="+mj-lt"/>
              <a:buAutoNum type="alphaLcParenR"/>
            </a:pPr>
            <a:r>
              <a:rPr lang="pl-PL" dirty="0" smtClean="0"/>
              <a:t> </a:t>
            </a:r>
            <a:r>
              <a:rPr lang="pl-PL" b="1" dirty="0" smtClean="0"/>
              <a:t>120g</a:t>
            </a:r>
            <a:r>
              <a:rPr lang="pl-PL" dirty="0" smtClean="0"/>
              <a:t> uda kurczaka</a:t>
            </a:r>
          </a:p>
          <a:p>
            <a:pPr marL="514350" indent="-514350">
              <a:buFont typeface="+mj-lt"/>
              <a:buAutoNum type="alphaLcParenR"/>
            </a:pPr>
            <a:r>
              <a:rPr lang="pl-PL" dirty="0" smtClean="0"/>
              <a:t> </a:t>
            </a:r>
            <a:r>
              <a:rPr lang="pl-PL" b="1" dirty="0" smtClean="0"/>
              <a:t>90g</a:t>
            </a:r>
            <a:r>
              <a:rPr lang="pl-PL" dirty="0" smtClean="0"/>
              <a:t> kaszy gryczanej</a:t>
            </a:r>
          </a:p>
          <a:p>
            <a:pPr marL="514350" indent="-514350">
              <a:buFont typeface="+mj-lt"/>
              <a:buAutoNum type="alphaLcParenR"/>
            </a:pPr>
            <a:r>
              <a:rPr lang="pl-PL" dirty="0" smtClean="0"/>
              <a:t> </a:t>
            </a:r>
            <a:r>
              <a:rPr lang="pl-PL" b="1" dirty="0" smtClean="0"/>
              <a:t>110g</a:t>
            </a:r>
            <a:r>
              <a:rPr lang="pl-PL" dirty="0" smtClean="0"/>
              <a:t> marchwi</a:t>
            </a:r>
          </a:p>
          <a:p>
            <a:pPr marL="514350" indent="-514350">
              <a:buFont typeface="+mj-lt"/>
              <a:buAutoNum type="alphaLcParenR"/>
            </a:pPr>
            <a:r>
              <a:rPr lang="pl-PL" b="1" dirty="0" smtClean="0"/>
              <a:t>70g</a:t>
            </a:r>
            <a:r>
              <a:rPr lang="pl-PL" dirty="0" smtClean="0"/>
              <a:t> pączek</a:t>
            </a:r>
          </a:p>
          <a:p>
            <a:endParaRPr lang="pl-PL" dirty="0"/>
          </a:p>
        </p:txBody>
      </p:sp>
      <p:sp>
        <p:nvSpPr>
          <p:cNvPr id="4098" name="AutoShape 2" descr="Znalezione obrazy dla zapytania kasza gryczan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pic>
        <p:nvPicPr>
          <p:cNvPr id="4100" name="Picture 4" descr="Znalezione obrazy dla zapytania kasza gryczan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98107" y="4029533"/>
            <a:ext cx="4245893" cy="282846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Zadanie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pl-PL" dirty="0" smtClean="0"/>
              <a:t>Podaj wartość odżywczą 100g (En, B, W, </a:t>
            </a:r>
            <a:r>
              <a:rPr lang="pl-PL" dirty="0" err="1" smtClean="0"/>
              <a:t>Tł</a:t>
            </a:r>
            <a:r>
              <a:rPr lang="pl-PL" dirty="0" smtClean="0"/>
              <a:t>):</a:t>
            </a:r>
          </a:p>
          <a:p>
            <a:pPr marL="514350" indent="-514350">
              <a:buFont typeface="+mj-lt"/>
              <a:buAutoNum type="alphaLcParenR"/>
            </a:pPr>
            <a:r>
              <a:rPr lang="pl-PL" dirty="0" smtClean="0"/>
              <a:t>Zupy pomidorowej</a:t>
            </a:r>
          </a:p>
          <a:p>
            <a:pPr marL="514350" indent="-514350">
              <a:buFont typeface="+mj-lt"/>
              <a:buAutoNum type="alphaLcParenR"/>
            </a:pPr>
            <a:r>
              <a:rPr lang="pl-PL" dirty="0" smtClean="0"/>
              <a:t>Potrawki z kurczaka</a:t>
            </a:r>
          </a:p>
          <a:p>
            <a:pPr marL="514350" indent="-514350">
              <a:buFont typeface="+mj-lt"/>
              <a:buAutoNum type="alphaLcParenR"/>
            </a:pPr>
            <a:r>
              <a:rPr lang="pl-PL" dirty="0" smtClean="0"/>
              <a:t>Kaszy jaglanej</a:t>
            </a:r>
          </a:p>
          <a:p>
            <a:pPr marL="514350" indent="-514350">
              <a:buFont typeface="+mj-lt"/>
              <a:buAutoNum type="alphaLcParenR"/>
            </a:pPr>
            <a:r>
              <a:rPr lang="pl-PL" dirty="0" smtClean="0"/>
              <a:t>Marchewki </a:t>
            </a:r>
          </a:p>
          <a:p>
            <a:pPr marL="514350" indent="-514350">
              <a:buNone/>
            </a:pPr>
            <a:r>
              <a:rPr lang="pl-PL" dirty="0" smtClean="0"/>
              <a:t>z groszkiem gotowanej</a:t>
            </a:r>
          </a:p>
          <a:p>
            <a:pPr marL="514350" indent="-514350">
              <a:buFont typeface="+mj-lt"/>
              <a:buAutoNum type="alphaLcParenR"/>
            </a:pPr>
            <a:r>
              <a:rPr lang="pl-PL" dirty="0" smtClean="0"/>
              <a:t>Soku jabłkowego</a:t>
            </a:r>
          </a:p>
          <a:p>
            <a:pPr marL="514350" indent="-514350">
              <a:buFont typeface="+mj-lt"/>
              <a:buAutoNum type="alphaLcParenR"/>
            </a:pPr>
            <a:endParaRPr lang="pl-PL" dirty="0" smtClean="0"/>
          </a:p>
          <a:p>
            <a:pPr marL="514350" indent="-514350">
              <a:buFont typeface="+mj-lt"/>
              <a:buAutoNum type="alphaLcParenR"/>
            </a:pPr>
            <a:endParaRPr lang="pl-PL" dirty="0" smtClean="0"/>
          </a:p>
          <a:p>
            <a:pPr marL="514350" indent="-514350">
              <a:buFont typeface="+mj-lt"/>
              <a:buAutoNum type="alphaLcParenR"/>
            </a:pPr>
            <a:endParaRPr lang="pl-PL" dirty="0" smtClean="0"/>
          </a:p>
          <a:p>
            <a:endParaRPr lang="pl-PL" dirty="0" smtClean="0"/>
          </a:p>
          <a:p>
            <a:endParaRPr lang="pl-PL" dirty="0"/>
          </a:p>
        </p:txBody>
      </p:sp>
      <p:pic>
        <p:nvPicPr>
          <p:cNvPr id="2050" name="Picture 2" descr="Znalezione obrazy dla zapytania pomidorówk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91547" y="3305546"/>
            <a:ext cx="3552453" cy="355245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1520" y="188640"/>
            <a:ext cx="8229600" cy="4525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UcPeriod" startAt="2"/>
            </a:pPr>
            <a:r>
              <a:rPr lang="pl-PL" dirty="0" smtClean="0"/>
              <a:t> Policz wartość odżywczą podanego wyżej obiadu  </a:t>
            </a:r>
          </a:p>
          <a:p>
            <a:pPr marL="514350" indent="-514350">
              <a:buFont typeface="+mj-lt"/>
              <a:buAutoNum type="alphaLcParenR"/>
            </a:pPr>
            <a:r>
              <a:rPr lang="pl-PL" dirty="0" smtClean="0"/>
              <a:t>Zupy pomidorowej 300g</a:t>
            </a:r>
          </a:p>
          <a:p>
            <a:pPr marL="514350" indent="-514350">
              <a:buFont typeface="+mj-lt"/>
              <a:buAutoNum type="alphaLcParenR"/>
            </a:pPr>
            <a:r>
              <a:rPr lang="pl-PL" dirty="0" smtClean="0"/>
              <a:t>Potrawki z kurczaka 120g</a:t>
            </a:r>
          </a:p>
          <a:p>
            <a:pPr marL="514350" indent="-514350">
              <a:buFont typeface="+mj-lt"/>
              <a:buAutoNum type="alphaLcParenR"/>
            </a:pPr>
            <a:r>
              <a:rPr lang="pl-PL" dirty="0" smtClean="0"/>
              <a:t>Kaszy jaglanej 110g</a:t>
            </a:r>
          </a:p>
          <a:p>
            <a:pPr marL="514350" indent="-514350">
              <a:buFont typeface="+mj-lt"/>
              <a:buAutoNum type="alphaLcParenR"/>
            </a:pPr>
            <a:r>
              <a:rPr lang="pl-PL" dirty="0" smtClean="0"/>
              <a:t>Marchewki z groszkiem gotowanej90g</a:t>
            </a:r>
          </a:p>
          <a:p>
            <a:pPr marL="514350" indent="-514350">
              <a:buFont typeface="+mj-lt"/>
              <a:buAutoNum type="alphaLcParenR"/>
            </a:pPr>
            <a:r>
              <a:rPr lang="pl-PL" dirty="0" smtClean="0"/>
              <a:t>Soku jabłkowego200g</a:t>
            </a:r>
          </a:p>
          <a:p>
            <a:pPr marL="514350" indent="-514350">
              <a:buFont typeface="+mj-lt"/>
              <a:buAutoNum type="alphaUcPeriod" startAt="2"/>
            </a:pPr>
            <a:endParaRPr lang="pl-PL" dirty="0" smtClean="0"/>
          </a:p>
        </p:txBody>
      </p:sp>
      <p:pic>
        <p:nvPicPr>
          <p:cNvPr id="1026" name="Picture 2" descr="Znalezione obrazy dla zapytania marchewka z groszkie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6136" y="980728"/>
            <a:ext cx="2712765" cy="1974893"/>
          </a:xfrm>
          <a:prstGeom prst="rect">
            <a:avLst/>
          </a:prstGeom>
          <a:noFill/>
        </p:spPr>
      </p:pic>
      <p:pic>
        <p:nvPicPr>
          <p:cNvPr id="1028" name="Picture 4" descr="Znalezione obrazy dla zapytania sok jabłkowy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35896" y="4409954"/>
            <a:ext cx="5508104" cy="244804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Odnieś się do % ilości energii z obiadu do zapotrzebowania 1500 kcal</a:t>
            </a:r>
          </a:p>
          <a:p>
            <a:endParaRPr lang="pl-PL" dirty="0" smtClean="0"/>
          </a:p>
          <a:p>
            <a:r>
              <a:rPr lang="pl-PL" dirty="0" smtClean="0"/>
              <a:t>Odnosząc się do swojego </a:t>
            </a:r>
            <a:r>
              <a:rPr lang="pl-PL" dirty="0" err="1" smtClean="0"/>
              <a:t>zapotrzbowania</a:t>
            </a:r>
            <a:r>
              <a:rPr lang="pl-PL" dirty="0" smtClean="0"/>
              <a:t> dobowego </a:t>
            </a:r>
            <a:r>
              <a:rPr lang="pl-PL" smtClean="0"/>
              <a:t>na energię</a:t>
            </a:r>
            <a:endParaRPr lang="pl-PL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</TotalTime>
  <Words>161</Words>
  <Application>Microsoft Office PowerPoint</Application>
  <PresentationFormat>Pokaz na ekranie (4:3)</PresentationFormat>
  <Paragraphs>39</Paragraphs>
  <Slides>6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6</vt:i4>
      </vt:variant>
    </vt:vector>
  </HeadingPairs>
  <TitlesOfParts>
    <vt:vector size="7" baseType="lpstr">
      <vt:lpstr>Motyw pakietu Office</vt:lpstr>
      <vt:lpstr>Tabele wartości odżywczej</vt:lpstr>
      <vt:lpstr>Slajd 2</vt:lpstr>
      <vt:lpstr>Pkt. 2.</vt:lpstr>
      <vt:lpstr>Zadanie</vt:lpstr>
      <vt:lpstr>Slajd 5</vt:lpstr>
      <vt:lpstr>Slajd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Tabele wartości odżywczej</dc:title>
  <dc:creator>AsusPC</dc:creator>
  <cp:lastModifiedBy>AsusPC</cp:lastModifiedBy>
  <cp:revision>3</cp:revision>
  <dcterms:created xsi:type="dcterms:W3CDTF">2018-02-01T23:27:14Z</dcterms:created>
  <dcterms:modified xsi:type="dcterms:W3CDTF">2018-03-12T11:38:37Z</dcterms:modified>
</cp:coreProperties>
</file>