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65" r:id="rId5"/>
    <p:sldId id="268" r:id="rId6"/>
    <p:sldId id="266" r:id="rId7"/>
    <p:sldId id="269" r:id="rId8"/>
    <p:sldId id="278" r:id="rId9"/>
    <p:sldId id="279" r:id="rId10"/>
    <p:sldId id="272" r:id="rId11"/>
    <p:sldId id="270" r:id="rId12"/>
    <p:sldId id="271" r:id="rId13"/>
    <p:sldId id="273" r:id="rId14"/>
    <p:sldId id="274" r:id="rId15"/>
    <p:sldId id="276" r:id="rId16"/>
    <p:sldId id="277" r:id="rId17"/>
    <p:sldId id="267" r:id="rId18"/>
    <p:sldId id="263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4FF"/>
    <a:srgbClr val="F4DDFF"/>
    <a:srgbClr val="E3ABFF"/>
    <a:srgbClr val="3F00BC"/>
    <a:srgbClr val="8A4FFF"/>
    <a:srgbClr val="ABE9FF"/>
    <a:srgbClr val="9966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643B-34AB-4754-BA79-D3AD56F83CEF}" type="datetimeFigureOut">
              <a:rPr lang="sk-SK" smtClean="0"/>
              <a:pPr/>
              <a:t>17. 2. 2021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8F20-EB39-413B-92BA-F965CDD8A6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643B-34AB-4754-BA79-D3AD56F83CEF}" type="datetimeFigureOut">
              <a:rPr lang="sk-SK" smtClean="0"/>
              <a:pPr/>
              <a:t>17. 2. 2021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8F20-EB39-413B-92BA-F965CDD8A6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643B-34AB-4754-BA79-D3AD56F83CEF}" type="datetimeFigureOut">
              <a:rPr lang="sk-SK" smtClean="0"/>
              <a:pPr/>
              <a:t>17. 2. 2021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8F20-EB39-413B-92BA-F965CDD8A6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643B-34AB-4754-BA79-D3AD56F83CEF}" type="datetimeFigureOut">
              <a:rPr lang="sk-SK" smtClean="0"/>
              <a:pPr/>
              <a:t>17. 2. 2021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8F20-EB39-413B-92BA-F965CDD8A6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643B-34AB-4754-BA79-D3AD56F83CEF}" type="datetimeFigureOut">
              <a:rPr lang="sk-SK" smtClean="0"/>
              <a:pPr/>
              <a:t>17. 2. 2021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8F20-EB39-413B-92BA-F965CDD8A6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643B-34AB-4754-BA79-D3AD56F83CEF}" type="datetimeFigureOut">
              <a:rPr lang="sk-SK" smtClean="0"/>
              <a:pPr/>
              <a:t>17. 2. 2021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8F20-EB39-413B-92BA-F965CDD8A6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643B-34AB-4754-BA79-D3AD56F83CEF}" type="datetimeFigureOut">
              <a:rPr lang="sk-SK" smtClean="0"/>
              <a:pPr/>
              <a:t>17. 2. 2021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8F20-EB39-413B-92BA-F965CDD8A6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643B-34AB-4754-BA79-D3AD56F83CEF}" type="datetimeFigureOut">
              <a:rPr lang="sk-SK" smtClean="0"/>
              <a:pPr/>
              <a:t>17. 2. 2021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8F20-EB39-413B-92BA-F965CDD8A6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643B-34AB-4754-BA79-D3AD56F83CEF}" type="datetimeFigureOut">
              <a:rPr lang="sk-SK" smtClean="0"/>
              <a:pPr/>
              <a:t>17. 2. 2021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8F20-EB39-413B-92BA-F965CDD8A6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643B-34AB-4754-BA79-D3AD56F83CEF}" type="datetimeFigureOut">
              <a:rPr lang="sk-SK" smtClean="0"/>
              <a:pPr/>
              <a:t>17. 2. 2021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8F20-EB39-413B-92BA-F965CDD8A6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643B-34AB-4754-BA79-D3AD56F83CEF}" type="datetimeFigureOut">
              <a:rPr lang="sk-SK" smtClean="0"/>
              <a:pPr/>
              <a:t>17. 2. 2021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8F20-EB39-413B-92BA-F965CDD8A6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3ABFF"/>
            </a:gs>
            <a:gs pos="50000">
              <a:srgbClr val="8A4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6643B-34AB-4754-BA79-D3AD56F83CEF}" type="datetimeFigureOut">
              <a:rPr lang="sk-SK" smtClean="0"/>
              <a:pPr/>
              <a:t>17. 2. 2021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58F20-EB39-413B-92BA-F965CDD8A66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hyperlink" Target="http://img8.rajce.idnes.cz/" TargetMode="External"/><Relationship Id="rId18" Type="http://schemas.openxmlformats.org/officeDocument/2006/relationships/hyperlink" Target="http://www.teakandgarden.sk/resize/domain/teakandgarden/files/tintin-nab/chyverton-velky.jpg?w=640&amp;h=480" TargetMode="External"/><Relationship Id="rId26" Type="http://schemas.openxmlformats.org/officeDocument/2006/relationships/hyperlink" Target="http://www.rodina-peniaze.sk/img/full/4/13337.jpg" TargetMode="External"/><Relationship Id="rId3" Type="http://schemas.openxmlformats.org/officeDocument/2006/relationships/hyperlink" Target="http://i.ehow.com/images/a06/8f/cu/science-projects-magnetic-force-1.1-800x800.jpg" TargetMode="External"/><Relationship Id="rId21" Type="http://schemas.openxmlformats.org/officeDocument/2006/relationships/hyperlink" Target="http://blog.sme.sk/blog/8444/135499/hg.jpg" TargetMode="External"/><Relationship Id="rId7" Type="http://schemas.openxmlformats.org/officeDocument/2006/relationships/hyperlink" Target="http://nd01.jxs.cz/985/491/4cf9542604_31336144_o2.jpg" TargetMode="External"/><Relationship Id="rId12" Type="http://schemas.openxmlformats.org/officeDocument/2006/relationships/hyperlink" Target="http://tmp.aktualne.centrum.sk/soumar/img/1043/36/10433633-lelezo-u-s-steel-oce-oceliaren.jpg" TargetMode="External"/><Relationship Id="rId17" Type="http://schemas.openxmlformats.org/officeDocument/2006/relationships/hyperlink" Target="http://www.oriontrade.sk/data/UserFiles/Image/picture_shop/mid/121560756923.jpg" TargetMode="External"/><Relationship Id="rId25" Type="http://schemas.openxmlformats.org/officeDocument/2006/relationships/hyperlink" Target="http://img.sk.prg.cmestatic.com/media/images/580xX/Jan2009/2026644.jpg" TargetMode="External"/><Relationship Id="rId33" Type="http://schemas.openxmlformats.org/officeDocument/2006/relationships/image" Target="../media/image46.png"/><Relationship Id="rId2" Type="http://schemas.openxmlformats.org/officeDocument/2006/relationships/hyperlink" Target="http://www.firstnews.co.uk/site_data/images/magnet_4c6d4b00196ae.jpg" TargetMode="External"/><Relationship Id="rId16" Type="http://schemas.openxmlformats.org/officeDocument/2006/relationships/hyperlink" Target="http://www.makro.sk/edi/pro_pic/52215d.jpg" TargetMode="External"/><Relationship Id="rId20" Type="http://schemas.openxmlformats.org/officeDocument/2006/relationships/hyperlink" Target="http://www.tribotechnika.sk/application_data/tribo/uploads/Image/motorrad.jpg" TargetMode="External"/><Relationship Id="rId29" Type="http://schemas.openxmlformats.org/officeDocument/2006/relationships/hyperlink" Target="http://www.pecenieskamkou.eu/fotky2764/fotos/_vyr_570kakao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xantina.hyperlink.cz/spravce2/tabulka.gif" TargetMode="External"/><Relationship Id="rId11" Type="http://schemas.openxmlformats.org/officeDocument/2006/relationships/hyperlink" Target="http://img.ihned.cz/attachment.php/630/19909630/ostBCDEFGHIKLMOjk6Wdehpr1STw29AR/u_s_steel_s.jpg" TargetMode="External"/><Relationship Id="rId24" Type="http://schemas.openxmlformats.org/officeDocument/2006/relationships/hyperlink" Target="http://www.agroweb.cz/files/image/Rostlinka/mak/mak2%28dab%29_0814_1000x667.JPG" TargetMode="External"/><Relationship Id="rId32" Type="http://schemas.openxmlformats.org/officeDocument/2006/relationships/hyperlink" Target="http://www.airproducts.cz/metals/metalurgie/images/production/meltingBOF_01.jpg" TargetMode="External"/><Relationship Id="rId5" Type="http://schemas.openxmlformats.org/officeDocument/2006/relationships/hyperlink" Target="http://nervi.kvalitne.cz/jadr.jpg" TargetMode="External"/><Relationship Id="rId15" Type="http://schemas.openxmlformats.org/officeDocument/2006/relationships/hyperlink" Target="http://www.jotul.com/FileArchive/Misc%20Article%20photos/Cast%20iron/CastIron_F602_BBE.jpg" TargetMode="External"/><Relationship Id="rId23" Type="http://schemas.openxmlformats.org/officeDocument/2006/relationships/hyperlink" Target="http://www.zdravienka.sk/admin/uploads/obrazky/strukoviny.jpg" TargetMode="External"/><Relationship Id="rId28" Type="http://schemas.openxmlformats.org/officeDocument/2006/relationships/hyperlink" Target="http://nd03.jxs.cz/035/614/9787fc885f_61694796_o2.jpg" TargetMode="External"/><Relationship Id="rId10" Type="http://schemas.openxmlformats.org/officeDocument/2006/relationships/hyperlink" Target="http://img8.rajce.idnes.cz/d0801/0/181/181223_517c46b0effebf18d2be79a0a367f350/images/Vysoka_pec_c._3.JPG" TargetMode="External"/><Relationship Id="rId19" Type="http://schemas.openxmlformats.org/officeDocument/2006/relationships/hyperlink" Target="http://chcem.info/fajly/pix5/P2280218.jpg" TargetMode="External"/><Relationship Id="rId31" Type="http://schemas.openxmlformats.org/officeDocument/2006/relationships/hyperlink" Target="http://skolavarenia.wbl.sk/pazitka.jpg" TargetMode="External"/><Relationship Id="rId4" Type="http://schemas.openxmlformats.org/officeDocument/2006/relationships/hyperlink" Target="http://img.blesk.cz/img/5/article/402703_import-zemske-jadro.jpg" TargetMode="External"/><Relationship Id="rId9" Type="http://schemas.openxmlformats.org/officeDocument/2006/relationships/hyperlink" Target="http://images.yourdictionary.com/blast-furnace" TargetMode="External"/><Relationship Id="rId14" Type="http://schemas.openxmlformats.org/officeDocument/2006/relationships/hyperlink" Target="http://i3.cn.cz/14/1151299946_200606260004_EEE_1.jpg" TargetMode="External"/><Relationship Id="rId22" Type="http://schemas.openxmlformats.org/officeDocument/2006/relationships/hyperlink" Target="http://nd04.jxs.cz/041/870/cf13a919de_69364197_o2.jpg" TargetMode="External"/><Relationship Id="rId27" Type="http://schemas.openxmlformats.org/officeDocument/2006/relationships/hyperlink" Target="http://img.mimibazar.sk/h/bs/10/070715/13/j1796.jpg" TargetMode="External"/><Relationship Id="rId30" Type="http://schemas.openxmlformats.org/officeDocument/2006/relationships/hyperlink" Target="http://4.bp.blogspot.com/_a2uwaggBw0Y/TKig5PKH9xI/AAAAAAAACPk/nS4b5Rq3rAo/s1600/606_kakao_duze.jpg" TargetMode="External"/><Relationship Id="rId8" Type="http://schemas.openxmlformats.org/officeDocument/2006/relationships/hyperlink" Target="http://www.nejzahradnictvi.cz/data/clanky/max/pepkova-pochoutka-spenat-na-vasi-zahradce1.jp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3" Type="http://schemas.openxmlformats.org/officeDocument/2006/relationships/image" Target="../media/image48.gif"/><Relationship Id="rId7" Type="http://schemas.openxmlformats.org/officeDocument/2006/relationships/image" Target="../media/image52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gif"/><Relationship Id="rId5" Type="http://schemas.openxmlformats.org/officeDocument/2006/relationships/image" Target="../media/image50.gif"/><Relationship Id="rId4" Type="http://schemas.openxmlformats.org/officeDocument/2006/relationships/image" Target="../media/image49.gif"/><Relationship Id="rId9" Type="http://schemas.openxmlformats.org/officeDocument/2006/relationships/image" Target="../media/image5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57158" y="357166"/>
            <a:ext cx="8429684" cy="6215106"/>
          </a:xfrm>
          <a:prstGeom prst="rect">
            <a:avLst/>
          </a:prstGeom>
          <a:gradFill flip="none" rotWithShape="1">
            <a:gsLst>
              <a:gs pos="0">
                <a:srgbClr val="E3ABFF"/>
              </a:gs>
              <a:gs pos="50000">
                <a:srgbClr val="8A4FFF"/>
              </a:gs>
            </a:gsLst>
            <a:lin ang="10800000" scaled="1"/>
            <a:tileRect/>
          </a:gradFill>
          <a:ln>
            <a:noFill/>
          </a:ln>
          <a:effectLst>
            <a:outerShdw blurRad="127000" dist="215900" dir="3000000" algn="ctr" rotWithShape="0">
              <a:schemeClr val="accent4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5786" y="3357562"/>
            <a:ext cx="7772400" cy="228601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sk-SK" sz="9600" dirty="0" smtClean="0">
                <a:gradFill>
                  <a:gsLst>
                    <a:gs pos="20000">
                      <a:srgbClr val="00B0F0"/>
                    </a:gs>
                    <a:gs pos="50000">
                      <a:srgbClr val="ABE9FF"/>
                    </a:gs>
                    <a:gs pos="80000">
                      <a:srgbClr val="00B0F0"/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  <a:t>Železo</a:t>
            </a:r>
            <a:endParaRPr lang="sk-SK" sz="9600" dirty="0">
              <a:gradFill>
                <a:gsLst>
                  <a:gs pos="20000">
                    <a:srgbClr val="00B0F0"/>
                  </a:gs>
                  <a:gs pos="50000">
                    <a:srgbClr val="ABE9FF"/>
                  </a:gs>
                  <a:gs pos="80000">
                    <a:srgbClr val="00B0F0"/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Impact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57290" y="5643578"/>
            <a:ext cx="6400800" cy="709602"/>
          </a:xfrm>
        </p:spPr>
        <p:txBody>
          <a:bodyPr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sk-SK" sz="4400" dirty="0" smtClean="0">
                <a:solidFill>
                  <a:srgbClr val="00B0F0"/>
                </a:solidFill>
                <a:latin typeface="Impact" pitchFamily="34" charset="0"/>
              </a:rPr>
              <a:t>8. ročník</a:t>
            </a:r>
          </a:p>
          <a:p>
            <a:endParaRPr lang="sk-SK" dirty="0"/>
          </a:p>
        </p:txBody>
      </p:sp>
      <p:pic>
        <p:nvPicPr>
          <p:cNvPr id="12" name="Obrázek 4" descr="cokolad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3810000" cy="28575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3" name="Obrázek 8" descr="spenat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46403">
            <a:off x="4285796" y="1117736"/>
            <a:ext cx="2838450" cy="222091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4" name="Obrázek 3" descr="hemati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572008"/>
            <a:ext cx="2214578" cy="180831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1" name="Obrázok 10" descr="12296946872024957222SnarkHunter_Hammer_and_Nails.svg.m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500042"/>
            <a:ext cx="2047338" cy="2132643"/>
          </a:xfrm>
          <a:prstGeom prst="rect">
            <a:avLst/>
          </a:prstGeom>
        </p:spPr>
      </p:pic>
      <p:pic>
        <p:nvPicPr>
          <p:cNvPr id="15" name="Obrázok 14" descr="11954228101773388590Machovka_Nail.svg.m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3857628"/>
            <a:ext cx="1089399" cy="2567869"/>
          </a:xfrm>
          <a:prstGeom prst="rect">
            <a:avLst/>
          </a:prstGeom>
        </p:spPr>
      </p:pic>
      <p:pic>
        <p:nvPicPr>
          <p:cNvPr id="16" name="Obrázok 15" descr="11954228101773388590Machovka_Nail.svg.m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884865">
            <a:off x="6867540" y="4010028"/>
            <a:ext cx="1089399" cy="2567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57158" y="357166"/>
            <a:ext cx="8429684" cy="6215106"/>
          </a:xfrm>
          <a:prstGeom prst="rect">
            <a:avLst/>
          </a:prstGeom>
          <a:gradFill flip="none" rotWithShape="1">
            <a:gsLst>
              <a:gs pos="0">
                <a:srgbClr val="E3ABFF"/>
              </a:gs>
              <a:gs pos="50000">
                <a:srgbClr val="8A4FFF"/>
              </a:gs>
            </a:gsLst>
            <a:lin ang="10800000" scaled="1"/>
            <a:tileRect/>
          </a:gradFill>
          <a:ln>
            <a:noFill/>
          </a:ln>
          <a:effectLst>
            <a:outerShdw blurRad="127000" dist="215900" dir="3000000" algn="ctr" rotWithShape="0">
              <a:schemeClr val="accent4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857224" y="642918"/>
            <a:ext cx="7072362" cy="1143000"/>
          </a:xfrm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sk-SK" sz="4800" dirty="0" smtClean="0">
                <a:solidFill>
                  <a:srgbClr val="00B0F0"/>
                </a:solidFill>
                <a:latin typeface="Impact" pitchFamily="34" charset="0"/>
              </a:rPr>
              <a:t>Výroba </a:t>
            </a:r>
            <a:endParaRPr lang="sk-SK" sz="4800" dirty="0">
              <a:solidFill>
                <a:srgbClr val="00B0F0"/>
              </a:solidFill>
              <a:latin typeface="Impact" pitchFamily="34" charset="0"/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500034" y="1500174"/>
            <a:ext cx="8286808" cy="68018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sk-SK" sz="2800" b="1" dirty="0" smtClean="0">
                <a:latin typeface="Arial Narrow" pitchFamily="34" charset="0"/>
              </a:rPr>
              <a:t>pec sa zhora plní zmesou </a:t>
            </a:r>
            <a:r>
              <a:rPr lang="sk-SK" sz="3200" b="1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Arial Narrow" pitchFamily="34" charset="0"/>
              </a:rPr>
              <a:t>železnej rudy, koksu </a:t>
            </a:r>
          </a:p>
          <a:p>
            <a:r>
              <a:rPr lang="sk-SK" sz="3200" b="1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Arial Narrow" pitchFamily="34" charset="0"/>
              </a:rPr>
              <a:t>    a vápenca</a:t>
            </a:r>
            <a:r>
              <a:rPr lang="sk-SK" sz="2800" b="1" dirty="0" smtClean="0">
                <a:latin typeface="Arial Narrow" pitchFamily="34" charset="0"/>
              </a:rPr>
              <a:t> (</a:t>
            </a:r>
            <a:r>
              <a:rPr lang="sk-SK" sz="2800" b="1" dirty="0" err="1" smtClean="0">
                <a:latin typeface="Arial Narrow" pitchFamily="34" charset="0"/>
              </a:rPr>
              <a:t>troskotvorná</a:t>
            </a:r>
            <a:r>
              <a:rPr lang="sk-SK" sz="2800" b="1" dirty="0" smtClean="0">
                <a:latin typeface="Arial Narrow" pitchFamily="34" charset="0"/>
              </a:rPr>
              <a:t> prísada) </a:t>
            </a:r>
          </a:p>
          <a:p>
            <a:pPr>
              <a:buFont typeface="Wingdings" pitchFamily="2" charset="2"/>
              <a:buChar char="Ø"/>
            </a:pPr>
            <a:r>
              <a:rPr lang="sk-SK" sz="2800" b="1" dirty="0" smtClean="0">
                <a:latin typeface="Arial Narrow" pitchFamily="34" charset="0"/>
              </a:rPr>
              <a:t>do spodnej </a:t>
            </a:r>
            <a:r>
              <a:rPr lang="it-IT" sz="2800" b="1" dirty="0" smtClean="0">
                <a:latin typeface="Arial Narrow" pitchFamily="34" charset="0"/>
              </a:rPr>
              <a:t>časti pece sa vháňa horúci</a:t>
            </a:r>
            <a:r>
              <a:rPr lang="sk-SK" sz="2800" b="1" dirty="0" smtClean="0">
                <a:latin typeface="Arial Narrow" pitchFamily="34" charset="0"/>
              </a:rPr>
              <a:t> </a:t>
            </a:r>
            <a:r>
              <a:rPr lang="pl-PL" sz="2800" b="1" dirty="0" smtClean="0">
                <a:latin typeface="Arial Narrow" pitchFamily="34" charset="0"/>
              </a:rPr>
              <a:t>vzduch </a:t>
            </a:r>
          </a:p>
          <a:p>
            <a:r>
              <a:rPr lang="pl-PL" sz="2800" b="1" dirty="0" smtClean="0">
                <a:latin typeface="Arial Narrow" pitchFamily="34" charset="0"/>
              </a:rPr>
              <a:t>    alebo kyslík (na podporu horenia)</a:t>
            </a:r>
          </a:p>
          <a:p>
            <a:pPr>
              <a:buFont typeface="Wingdings" pitchFamily="2" charset="2"/>
              <a:buChar char="Ø"/>
            </a:pPr>
            <a:r>
              <a:rPr lang="pl-PL" sz="2800" b="1" dirty="0" smtClean="0">
                <a:latin typeface="Arial Narrow" pitchFamily="34" charset="0"/>
              </a:rPr>
              <a:t>v peci sú teploty </a:t>
            </a:r>
            <a:r>
              <a:rPr lang="pl-PL" sz="3200" b="1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Arial Narrow" pitchFamily="34" charset="0"/>
              </a:rPr>
              <a:t>400 °C – 2000 °C</a:t>
            </a:r>
            <a:endParaRPr lang="pl-PL" sz="2800" b="1" dirty="0" smtClean="0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800" b="1" dirty="0" smtClean="0">
                <a:latin typeface="Arial Narrow" pitchFamily="34" charset="0"/>
              </a:rPr>
              <a:t>zo spodnej </a:t>
            </a:r>
            <a:r>
              <a:rPr lang="sk-SK" sz="2800" b="1" dirty="0" smtClean="0">
                <a:latin typeface="Arial Narrow" pitchFamily="34" charset="0"/>
              </a:rPr>
              <a:t>časti pece sa odoberá roztavené železo </a:t>
            </a:r>
          </a:p>
          <a:p>
            <a:r>
              <a:rPr lang="sk-SK" sz="2800" b="1" dirty="0" smtClean="0">
                <a:latin typeface="Arial Narrow" pitchFamily="34" charset="0"/>
              </a:rPr>
              <a:t>    a nad ním sa vypúšťa </a:t>
            </a:r>
            <a:r>
              <a:rPr lang="pl-PL" sz="3200" b="1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Arial Narrow" pitchFamily="34" charset="0"/>
              </a:rPr>
              <a:t>troska</a:t>
            </a:r>
            <a:r>
              <a:rPr lang="pl-PL" sz="3200" b="1" dirty="0" smtClean="0">
                <a:ln>
                  <a:solidFill>
                    <a:srgbClr val="00B0F0"/>
                  </a:solidFill>
                </a:ln>
                <a:latin typeface="Arial Narrow" pitchFamily="34" charset="0"/>
              </a:rPr>
              <a:t> </a:t>
            </a:r>
            <a:r>
              <a:rPr lang="pl-PL" sz="2800" b="1" dirty="0" smtClean="0">
                <a:latin typeface="Arial Narrow" pitchFamily="34" charset="0"/>
              </a:rPr>
              <a:t>(odpich)</a:t>
            </a:r>
          </a:p>
          <a:p>
            <a:pPr>
              <a:buFont typeface="Wingdings" pitchFamily="2" charset="2"/>
              <a:buChar char="Ø"/>
            </a:pPr>
            <a:r>
              <a:rPr lang="pl-PL" sz="2800" b="1" dirty="0" smtClean="0">
                <a:latin typeface="Arial Narrow" pitchFamily="34" charset="0"/>
              </a:rPr>
              <a:t>troska vzniká z vápenca, </a:t>
            </a:r>
            <a:r>
              <a:rPr lang="sk-SK" sz="2800" b="1" dirty="0" smtClean="0">
                <a:latin typeface="Arial Narrow" pitchFamily="34" charset="0"/>
              </a:rPr>
              <a:t>má menšiu hustotu ako </a:t>
            </a:r>
          </a:p>
          <a:p>
            <a:r>
              <a:rPr lang="sk-SK" sz="2800" b="1" dirty="0" smtClean="0">
                <a:latin typeface="Arial Narrow" pitchFamily="34" charset="0"/>
              </a:rPr>
              <a:t>    železo, </a:t>
            </a:r>
            <a:r>
              <a:rPr lang="pt-BR" sz="2800" b="1" dirty="0" smtClean="0">
                <a:latin typeface="Arial Narrow" pitchFamily="34" charset="0"/>
              </a:rPr>
              <a:t>a preto pláva na jeho povrchu</a:t>
            </a:r>
            <a:endParaRPr lang="sk-SK" sz="2800" b="1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2800" b="1" dirty="0" smtClean="0">
                <a:latin typeface="Arial Narrow" pitchFamily="34" charset="0"/>
              </a:rPr>
              <a:t>chráni stekajúce železo pred oxidáciou kyslíkom</a:t>
            </a:r>
          </a:p>
          <a:p>
            <a:endParaRPr lang="sk-SK" sz="2800" dirty="0" smtClean="0"/>
          </a:p>
          <a:p>
            <a:pPr>
              <a:buFont typeface="Wingdings" pitchFamily="2" charset="2"/>
              <a:buChar char="Ø"/>
            </a:pPr>
            <a:endParaRPr lang="sk-SK" sz="2800" dirty="0" smtClean="0"/>
          </a:p>
          <a:p>
            <a:pPr>
              <a:buFont typeface="Wingdings" pitchFamily="2" charset="2"/>
              <a:buChar char="Ø"/>
            </a:pPr>
            <a:endParaRPr lang="sk-SK" sz="2800" dirty="0" smtClean="0"/>
          </a:p>
          <a:p>
            <a:endParaRPr lang="sk-SK" sz="2800" b="1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sk-SK" sz="2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57158" y="357166"/>
            <a:ext cx="8429684" cy="6215106"/>
          </a:xfrm>
          <a:prstGeom prst="rect">
            <a:avLst/>
          </a:prstGeom>
          <a:gradFill flip="none" rotWithShape="1">
            <a:gsLst>
              <a:gs pos="0">
                <a:srgbClr val="E3ABFF"/>
              </a:gs>
              <a:gs pos="50000">
                <a:srgbClr val="8A4FFF"/>
              </a:gs>
            </a:gsLst>
            <a:lin ang="10800000" scaled="1"/>
            <a:tileRect/>
          </a:gradFill>
          <a:ln>
            <a:noFill/>
          </a:ln>
          <a:effectLst>
            <a:outerShdw blurRad="127000" dist="215900" dir="3000000" algn="ctr" rotWithShape="0">
              <a:schemeClr val="accent4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857224" y="642918"/>
            <a:ext cx="7072362" cy="1143000"/>
          </a:xfrm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sk-SK" sz="4800" dirty="0" smtClean="0">
                <a:solidFill>
                  <a:srgbClr val="00B0F0"/>
                </a:solidFill>
                <a:latin typeface="Impact" pitchFamily="34" charset="0"/>
              </a:rPr>
              <a:t>Liatina  </a:t>
            </a:r>
            <a:endParaRPr lang="sk-SK" sz="4800" dirty="0">
              <a:solidFill>
                <a:srgbClr val="00B0F0"/>
              </a:solidFill>
              <a:latin typeface="Impact" pitchFamily="34" charset="0"/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571472" y="1714488"/>
            <a:ext cx="78581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2800" b="1" dirty="0" smtClean="0">
                <a:latin typeface="Arial Narrow" pitchFamily="34" charset="0"/>
              </a:rPr>
              <a:t>surové železo</a:t>
            </a:r>
          </a:p>
          <a:p>
            <a:pPr>
              <a:buFont typeface="Wingdings" pitchFamily="2" charset="2"/>
              <a:buChar char="Ø"/>
            </a:pPr>
            <a:r>
              <a:rPr lang="sk-SK" sz="2800" b="1" dirty="0" smtClean="0">
                <a:latin typeface="Arial Narrow" pitchFamily="34" charset="0"/>
              </a:rPr>
              <a:t>obsahuje uhlík, kremík a ďalšie prímesi</a:t>
            </a:r>
          </a:p>
          <a:p>
            <a:pPr>
              <a:buFont typeface="Wingdings" pitchFamily="2" charset="2"/>
              <a:buChar char="Ø"/>
            </a:pPr>
            <a:r>
              <a:rPr lang="sk-SK" sz="2800" b="1" dirty="0" smtClean="0">
                <a:latin typeface="Arial Narrow" pitchFamily="34" charset="0"/>
              </a:rPr>
              <a:t>je pevná, na vzduchu stála, ale krehká</a:t>
            </a:r>
          </a:p>
          <a:p>
            <a:pPr>
              <a:buFont typeface="Wingdings" pitchFamily="2" charset="2"/>
              <a:buChar char="Ø"/>
            </a:pPr>
            <a:r>
              <a:rPr lang="pl-PL" sz="2800" b="1" dirty="0" smtClean="0">
                <a:latin typeface="Arial Narrow" pitchFamily="34" charset="0"/>
              </a:rPr>
              <a:t>vyrábajú sa z nej odliatky</a:t>
            </a:r>
            <a:endParaRPr lang="sk-SK" sz="2800" b="1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sk-SK" sz="2800" dirty="0" smtClean="0"/>
          </a:p>
          <a:p>
            <a:endParaRPr lang="sk-SK" sz="2800" b="1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sk-SK" sz="2800" b="1" dirty="0">
              <a:latin typeface="Arial Narrow" pitchFamily="34" charset="0"/>
            </a:endParaRPr>
          </a:p>
        </p:txBody>
      </p:sp>
      <p:pic>
        <p:nvPicPr>
          <p:cNvPr id="7" name="Obrázek 4" descr="liatina_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571480"/>
            <a:ext cx="1829455" cy="15480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1" name="Obrázok 10" descr="52215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571480"/>
            <a:ext cx="2309818" cy="1532179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2" name="Obrázok 11" descr="chyverton-velk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571876"/>
            <a:ext cx="3500462" cy="2335473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0" name="Obrázok 9" descr="CastIron_F602_BB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4714884"/>
            <a:ext cx="1761163" cy="1671991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3" name="Obrázok 12" descr="iron-fence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78442" y="3857628"/>
            <a:ext cx="3514548" cy="2750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57158" y="357166"/>
            <a:ext cx="8429684" cy="6215106"/>
          </a:xfrm>
          <a:prstGeom prst="rect">
            <a:avLst/>
          </a:prstGeom>
          <a:gradFill flip="none" rotWithShape="1">
            <a:gsLst>
              <a:gs pos="0">
                <a:srgbClr val="E3ABFF"/>
              </a:gs>
              <a:gs pos="50000">
                <a:srgbClr val="8A4FFF"/>
              </a:gs>
            </a:gsLst>
            <a:lin ang="10800000" scaled="1"/>
            <a:tileRect/>
          </a:gradFill>
          <a:ln>
            <a:noFill/>
          </a:ln>
          <a:effectLst>
            <a:outerShdw blurRad="127000" dist="215900" dir="3000000" algn="ctr" rotWithShape="0">
              <a:schemeClr val="accent4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857224" y="642918"/>
            <a:ext cx="7072362" cy="1143000"/>
          </a:xfrm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sk-SK" sz="4800" dirty="0" smtClean="0">
                <a:solidFill>
                  <a:srgbClr val="00B0F0"/>
                </a:solidFill>
                <a:latin typeface="Impact" pitchFamily="34" charset="0"/>
              </a:rPr>
              <a:t>Oceľ </a:t>
            </a:r>
            <a:endParaRPr lang="sk-SK" sz="4800" dirty="0">
              <a:solidFill>
                <a:srgbClr val="00B0F0"/>
              </a:solidFill>
              <a:latin typeface="Impact" pitchFamily="34" charset="0"/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571472" y="1714488"/>
            <a:ext cx="80724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2800" b="1" dirty="0" smtClean="0">
                <a:latin typeface="Arial Narrow" pitchFamily="34" charset="0"/>
              </a:rPr>
              <a:t>v konvertoroch sa spaľovaním so vzdušným </a:t>
            </a:r>
          </a:p>
          <a:p>
            <a:r>
              <a:rPr lang="sk-SK" sz="2800" b="1" dirty="0" smtClean="0">
                <a:latin typeface="Arial Narrow" pitchFamily="34" charset="0"/>
              </a:rPr>
              <a:t>    kyslíkom odstraňujú uhlík a ďalšie prvky</a:t>
            </a:r>
          </a:p>
          <a:p>
            <a:pPr>
              <a:buFont typeface="Wingdings" pitchFamily="2" charset="2"/>
              <a:buChar char="Ø"/>
            </a:pPr>
            <a:r>
              <a:rPr lang="sk-SK" sz="2800" b="1" dirty="0" smtClean="0">
                <a:latin typeface="Arial Narrow" pitchFamily="34" charset="0"/>
              </a:rPr>
              <a:t>k oceli sa pridávajú na zlepšenie jej vlastností </a:t>
            </a:r>
          </a:p>
          <a:p>
            <a:r>
              <a:rPr lang="sk-SK" sz="2800" b="1" dirty="0" smtClean="0">
                <a:latin typeface="Arial Narrow" pitchFamily="34" charset="0"/>
              </a:rPr>
              <a:t>    prvky (napr. chróm, titán</a:t>
            </a:r>
            <a:r>
              <a:rPr lang="sk-SK" sz="2800" b="1" dirty="0" smtClean="0">
                <a:latin typeface="Arial Narrow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 smtClean="0">
                <a:latin typeface="Arial Narrow" pitchFamily="34" charset="0"/>
              </a:rPr>
              <a:t>ochladzovanie</a:t>
            </a:r>
            <a:endParaRPr lang="sk-SK" sz="2800" b="1" dirty="0" smtClean="0">
              <a:latin typeface="Arial Narrow" pitchFamily="34" charset="0"/>
            </a:endParaRPr>
          </a:p>
          <a:p>
            <a:endParaRPr lang="sk-SK" sz="2800" dirty="0" smtClean="0"/>
          </a:p>
          <a:p>
            <a:endParaRPr lang="sk-SK" sz="2800" dirty="0" smtClean="0"/>
          </a:p>
          <a:p>
            <a:endParaRPr lang="sk-SK" sz="2800" b="1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sk-SK" sz="2800" b="1" dirty="0">
              <a:latin typeface="Arial Narrow" pitchFamily="34" charset="0"/>
            </a:endParaRPr>
          </a:p>
        </p:txBody>
      </p:sp>
      <p:pic>
        <p:nvPicPr>
          <p:cNvPr id="5" name="Obrázek 3" descr="odpic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671" y="3967734"/>
            <a:ext cx="3413825" cy="279876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7" name="Obrázok 6" descr="iron-melting-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3286124"/>
            <a:ext cx="2382499" cy="2334368"/>
          </a:xfrm>
          <a:prstGeom prst="rect">
            <a:avLst/>
          </a:prstGeom>
        </p:spPr>
      </p:pic>
      <p:pic>
        <p:nvPicPr>
          <p:cNvPr id="8" name="Obrázok 7" descr="meltingBOF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50529" y="3773961"/>
            <a:ext cx="2143140" cy="239763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57158" y="357166"/>
            <a:ext cx="8429684" cy="6215106"/>
          </a:xfrm>
          <a:prstGeom prst="rect">
            <a:avLst/>
          </a:prstGeom>
          <a:gradFill flip="none" rotWithShape="1">
            <a:gsLst>
              <a:gs pos="0">
                <a:srgbClr val="E3ABFF"/>
              </a:gs>
              <a:gs pos="50000">
                <a:srgbClr val="8A4FFF"/>
              </a:gs>
            </a:gsLst>
            <a:lin ang="10800000" scaled="1"/>
            <a:tileRect/>
          </a:gradFill>
          <a:ln>
            <a:noFill/>
          </a:ln>
          <a:effectLst>
            <a:outerShdw blurRad="127000" dist="215900" dir="3000000" algn="ctr" rotWithShape="0">
              <a:schemeClr val="accent4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857224" y="642918"/>
            <a:ext cx="7072362" cy="1143000"/>
          </a:xfrm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sk-SK" sz="4800" dirty="0" smtClean="0">
                <a:solidFill>
                  <a:srgbClr val="00B0F0"/>
                </a:solidFill>
                <a:latin typeface="Impact" pitchFamily="34" charset="0"/>
              </a:rPr>
              <a:t>Korózia  - hrdzavenie </a:t>
            </a:r>
            <a:endParaRPr lang="sk-SK" sz="4800" dirty="0">
              <a:solidFill>
                <a:srgbClr val="00B0F0"/>
              </a:solidFill>
              <a:latin typeface="Impact" pitchFamily="34" charset="0"/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571472" y="1714488"/>
            <a:ext cx="78581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2800" b="1" dirty="0" smtClean="0">
                <a:latin typeface="Arial Narrow" pitchFamily="34" charset="0"/>
              </a:rPr>
              <a:t>vzdušný kyslík, voda a soli</a:t>
            </a:r>
          </a:p>
          <a:p>
            <a:pPr>
              <a:buFont typeface="Wingdings" pitchFamily="2" charset="2"/>
              <a:buChar char="Ø"/>
            </a:pPr>
            <a:r>
              <a:rPr lang="sk-SK" sz="2800" b="1" dirty="0" smtClean="0">
                <a:latin typeface="Arial Narrow" pitchFamily="34" charset="0"/>
              </a:rPr>
              <a:t>spôsobuje veľké škody v hospodárstve </a:t>
            </a:r>
          </a:p>
          <a:p>
            <a:pPr>
              <a:buFont typeface="Wingdings" pitchFamily="2" charset="2"/>
              <a:buChar char="Ø"/>
            </a:pPr>
            <a:r>
              <a:rPr lang="sk-SK" sz="2800" b="1" dirty="0" smtClean="0">
                <a:latin typeface="Arial Narrow" pitchFamily="34" charset="0"/>
              </a:rPr>
              <a:t>povrch kovu možno chrániť natieraním farbou, </a:t>
            </a:r>
          </a:p>
          <a:p>
            <a:r>
              <a:rPr lang="sk-SK" sz="2800" b="1" dirty="0" smtClean="0">
                <a:latin typeface="Arial Narrow" pitchFamily="34" charset="0"/>
              </a:rPr>
              <a:t>    lakom alebo nanesením vrstvy iného kovu</a:t>
            </a:r>
          </a:p>
          <a:p>
            <a:pPr>
              <a:buFont typeface="Wingdings" pitchFamily="2" charset="2"/>
              <a:buChar char="Ø"/>
            </a:pPr>
            <a:endParaRPr lang="sk-SK" sz="2800" dirty="0" smtClean="0"/>
          </a:p>
          <a:p>
            <a:pPr>
              <a:buFont typeface="Wingdings" pitchFamily="2" charset="2"/>
              <a:buChar char="Ø"/>
            </a:pPr>
            <a:endParaRPr lang="sk-SK" sz="2800" dirty="0" smtClean="0"/>
          </a:p>
          <a:p>
            <a:endParaRPr lang="sk-SK" sz="2800" b="1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sk-SK" sz="2800" b="1" dirty="0">
              <a:latin typeface="Arial Narrow" pitchFamily="34" charset="0"/>
            </a:endParaRPr>
          </a:p>
        </p:txBody>
      </p:sp>
      <p:pic>
        <p:nvPicPr>
          <p:cNvPr id="5" name="Obrázok 4" descr="pIs_110599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571876"/>
            <a:ext cx="3643338" cy="273250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7" name="Obrázok 6" descr="P22802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3857628"/>
            <a:ext cx="2700375" cy="2531602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8" name="Obrázok 7" descr="motorr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4286256"/>
            <a:ext cx="2400317" cy="164821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57158" y="357166"/>
            <a:ext cx="8429684" cy="6215106"/>
          </a:xfrm>
          <a:prstGeom prst="rect">
            <a:avLst/>
          </a:prstGeom>
          <a:gradFill flip="none" rotWithShape="1">
            <a:gsLst>
              <a:gs pos="0">
                <a:srgbClr val="E3ABFF"/>
              </a:gs>
              <a:gs pos="50000">
                <a:srgbClr val="8A4FFF"/>
              </a:gs>
            </a:gsLst>
            <a:lin ang="10800000" scaled="1"/>
            <a:tileRect/>
          </a:gradFill>
          <a:ln>
            <a:noFill/>
          </a:ln>
          <a:effectLst>
            <a:outerShdw blurRad="127000" dist="215900" dir="3000000" algn="ctr" rotWithShape="0">
              <a:schemeClr val="accent4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642910" y="642918"/>
            <a:ext cx="7286676" cy="1143000"/>
          </a:xfrm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sk-SK" sz="5400" dirty="0" smtClean="0">
                <a:solidFill>
                  <a:srgbClr val="00B0F0"/>
                </a:solidFill>
                <a:latin typeface="Impact" pitchFamily="34" charset="0"/>
              </a:rPr>
              <a:t>Biogénny prvok </a:t>
            </a:r>
            <a:endParaRPr lang="sk-SK" sz="5400" dirty="0">
              <a:solidFill>
                <a:srgbClr val="00B0F0"/>
              </a:solidFill>
              <a:latin typeface="Impact" pitchFamily="34" charset="0"/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571472" y="1714488"/>
            <a:ext cx="78581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2800" b="1" dirty="0" smtClean="0">
                <a:latin typeface="Arial Narrow" pitchFamily="34" charset="0"/>
              </a:rPr>
              <a:t>nachádza sa v hemoglobíne - prenáša kyslík</a:t>
            </a:r>
          </a:p>
          <a:p>
            <a:pPr>
              <a:buFont typeface="Wingdings" pitchFamily="2" charset="2"/>
              <a:buChar char="Ø"/>
            </a:pPr>
            <a:endParaRPr lang="sk-SK" sz="2800" dirty="0" smtClean="0"/>
          </a:p>
          <a:p>
            <a:endParaRPr lang="sk-SK" sz="2800" b="1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sk-SK" sz="2800" b="1" dirty="0">
              <a:latin typeface="Arial Narrow" pitchFamily="34" charset="0"/>
            </a:endParaRPr>
          </a:p>
        </p:txBody>
      </p:sp>
      <p:pic>
        <p:nvPicPr>
          <p:cNvPr id="7" name="Obrázek 7" descr="krv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857496"/>
            <a:ext cx="4180073" cy="278447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8" name="Obrázek 6" descr="hemoglobi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071942"/>
            <a:ext cx="3914762" cy="1928806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57158" y="357166"/>
            <a:ext cx="8429684" cy="6215106"/>
          </a:xfrm>
          <a:prstGeom prst="rect">
            <a:avLst/>
          </a:prstGeom>
          <a:gradFill flip="none" rotWithShape="1">
            <a:gsLst>
              <a:gs pos="0">
                <a:srgbClr val="E3ABFF"/>
              </a:gs>
              <a:gs pos="50000">
                <a:srgbClr val="8A4FFF"/>
              </a:gs>
            </a:gsLst>
            <a:lin ang="10800000" scaled="1"/>
            <a:tileRect/>
          </a:gradFill>
          <a:ln>
            <a:noFill/>
          </a:ln>
          <a:effectLst>
            <a:outerShdw blurRad="127000" dist="215900" dir="3000000" algn="ctr" rotWithShape="0">
              <a:schemeClr val="accent4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71472" y="642918"/>
            <a:ext cx="7929618" cy="1214446"/>
          </a:xfrm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sk-SK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Potraviny s najväčším obsahom železa</a:t>
            </a:r>
            <a:r>
              <a:rPr lang="sk-SK" dirty="0" smtClean="0">
                <a:solidFill>
                  <a:srgbClr val="00B0F0"/>
                </a:solidFill>
                <a:latin typeface="Impact" pitchFamily="34" charset="0"/>
              </a:rPr>
              <a:t> </a:t>
            </a:r>
            <a:endParaRPr lang="sk-SK" dirty="0">
              <a:solidFill>
                <a:srgbClr val="00B0F0"/>
              </a:solidFill>
              <a:latin typeface="Impact" pitchFamily="34" charset="0"/>
            </a:endParaRPr>
          </a:p>
        </p:txBody>
      </p:sp>
      <p:pic>
        <p:nvPicPr>
          <p:cNvPr id="5" name="Zástupný symbol pro obsah 6" descr="mäs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3714752"/>
            <a:ext cx="4357688" cy="2905125"/>
          </a:xfrm>
          <a:ln w="38100">
            <a:solidFill>
              <a:srgbClr val="00B0F0"/>
            </a:solidFill>
          </a:ln>
        </p:spPr>
      </p:pic>
      <p:pic>
        <p:nvPicPr>
          <p:cNvPr id="7" name="Obrázek 10" descr="orechy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85860"/>
            <a:ext cx="2286000" cy="29210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1" name="Obrázok 10" descr="20266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4071696"/>
            <a:ext cx="3833820" cy="2551473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9" name="Obrázek 9" descr="strukoviny_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86042">
            <a:off x="5506717" y="1660457"/>
            <a:ext cx="2998788" cy="29464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0" name="Obrázek 11" descr="mak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2071678"/>
            <a:ext cx="3071812" cy="2049463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2" name="Obrázok 11" descr="pazitk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7620" y="3500438"/>
            <a:ext cx="2733675" cy="1666875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57158" y="357166"/>
            <a:ext cx="8429684" cy="6215106"/>
          </a:xfrm>
          <a:prstGeom prst="rect">
            <a:avLst/>
          </a:prstGeom>
          <a:gradFill flip="none" rotWithShape="1">
            <a:gsLst>
              <a:gs pos="0">
                <a:srgbClr val="E3ABFF"/>
              </a:gs>
              <a:gs pos="50000">
                <a:srgbClr val="8A4FFF"/>
              </a:gs>
            </a:gsLst>
            <a:lin ang="10800000" scaled="1"/>
            <a:tileRect/>
          </a:gradFill>
          <a:ln>
            <a:noFill/>
          </a:ln>
          <a:effectLst>
            <a:outerShdw blurRad="127000" dist="215900" dir="3000000" algn="ctr" rotWithShape="0">
              <a:schemeClr val="accent4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7" name="Obrázek 3" descr="kaka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6688" y="3000375"/>
            <a:ext cx="4953000" cy="371475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8" name="Obrázek 4" descr="cokolad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3643313"/>
            <a:ext cx="3810000" cy="28575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9" name="Obrázek 6" descr="ribezle_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357188"/>
            <a:ext cx="3929062" cy="29464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0" name="Obrázek 7" descr="sipky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38" y="357188"/>
            <a:ext cx="3214687" cy="241141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1" name="Obrázek 5" descr="kakao_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2286000"/>
            <a:ext cx="2109788" cy="128587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2" name="Obrázek 8" descr="spenat_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146403">
            <a:off x="2995613" y="2208213"/>
            <a:ext cx="2838450" cy="222091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57158" y="357166"/>
            <a:ext cx="8429684" cy="6215106"/>
          </a:xfrm>
          <a:prstGeom prst="rect">
            <a:avLst/>
          </a:prstGeom>
          <a:gradFill flip="none" rotWithShape="1">
            <a:gsLst>
              <a:gs pos="0">
                <a:srgbClr val="E3ABFF"/>
              </a:gs>
              <a:gs pos="50000">
                <a:srgbClr val="8A4FFF"/>
              </a:gs>
            </a:gsLst>
            <a:lin ang="10800000" scaled="1"/>
            <a:tileRect/>
          </a:gradFill>
          <a:ln>
            <a:noFill/>
          </a:ln>
          <a:effectLst>
            <a:outerShdw blurRad="127000" dist="215900" dir="3000000" algn="ctr" rotWithShape="0">
              <a:schemeClr val="accent4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785786" y="357166"/>
            <a:ext cx="7143800" cy="428628"/>
          </a:xfrm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sk-SK" sz="2400" dirty="0" smtClean="0">
                <a:solidFill>
                  <a:srgbClr val="00B0F0"/>
                </a:solidFill>
                <a:latin typeface="Impact" pitchFamily="34" charset="0"/>
              </a:rPr>
              <a:t>Zdroje obrázkov</a:t>
            </a:r>
            <a:endParaRPr lang="sk-SK" sz="2400" dirty="0">
              <a:solidFill>
                <a:srgbClr val="00B0F0"/>
              </a:solidFill>
              <a:latin typeface="Impact" pitchFamily="34" charset="0"/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785786" y="642918"/>
            <a:ext cx="7643866" cy="59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1200" b="1" dirty="0" smtClean="0">
                <a:solidFill>
                  <a:srgbClr val="00B0F0"/>
                </a:solidFill>
                <a:latin typeface="Arial Narrow" pitchFamily="34" charset="0"/>
                <a:hlinkClick r:id="rId2"/>
              </a:rPr>
              <a:t>http://www.clker.com/</a:t>
            </a:r>
          </a:p>
          <a:p>
            <a:pPr>
              <a:buFont typeface="Wingdings" pitchFamily="2" charset="2"/>
              <a:buChar char="Ø"/>
            </a:pPr>
            <a:r>
              <a:rPr lang="sk-SK" sz="1200" b="1" dirty="0" smtClean="0">
                <a:solidFill>
                  <a:srgbClr val="00B0F0"/>
                </a:solidFill>
                <a:latin typeface="Arial Narrow" pitchFamily="34" charset="0"/>
                <a:hlinkClick r:id="rId2"/>
              </a:rPr>
              <a:t>http://www.firstnews.co.uk/site_data/images/magnet_4c6d4b00196ae.jpg</a:t>
            </a:r>
            <a:endParaRPr lang="sk-SK" sz="12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1200" b="1" dirty="0" smtClean="0">
                <a:solidFill>
                  <a:srgbClr val="00B0F0"/>
                </a:solidFill>
                <a:latin typeface="Arial Narrow" pitchFamily="34" charset="0"/>
                <a:hlinkClick r:id="rId3"/>
              </a:rPr>
              <a:t>http://i.ehow.com/images/a06/8f/cu/science-projects-magnetic-force-1.1-800x800.jpg</a:t>
            </a:r>
            <a:endParaRPr lang="sk-SK" sz="12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1200" b="1" dirty="0" smtClean="0">
                <a:solidFill>
                  <a:srgbClr val="00B0F0"/>
                </a:solidFill>
                <a:latin typeface="Arial Narrow" pitchFamily="34" charset="0"/>
                <a:hlinkClick r:id="rId4"/>
              </a:rPr>
              <a:t>http://img.blesk.cz/img/5/article/402703_import-zemske-jadro.jpg</a:t>
            </a:r>
            <a:endParaRPr lang="sk-SK" sz="12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1200" b="1" dirty="0" smtClean="0">
                <a:solidFill>
                  <a:srgbClr val="00B0F0"/>
                </a:solidFill>
                <a:latin typeface="Arial Narrow" pitchFamily="34" charset="0"/>
                <a:hlinkClick r:id="rId5"/>
              </a:rPr>
              <a:t>http://nervi.kvalitne.cz/jadr.jpg</a:t>
            </a:r>
            <a:endParaRPr lang="sk-SK" sz="12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1200" b="1" dirty="0" smtClean="0">
                <a:solidFill>
                  <a:srgbClr val="00B0F0"/>
                </a:solidFill>
                <a:latin typeface="Arial Narrow" pitchFamily="34" charset="0"/>
                <a:hlinkClick r:id="rId6"/>
              </a:rPr>
              <a:t>http://xantina.hyperlink.cz/spravce2/tabulka.gif</a:t>
            </a:r>
            <a:endParaRPr lang="sk-SK" sz="12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1200" b="1" dirty="0" smtClean="0">
                <a:solidFill>
                  <a:srgbClr val="00B0F0"/>
                </a:solidFill>
                <a:latin typeface="Arial Narrow" pitchFamily="34" charset="0"/>
                <a:hlinkClick r:id="rId7"/>
              </a:rPr>
              <a:t>http://nd01.jxs.cz/985/491/4cf9542604_31336144_o2.jpg</a:t>
            </a:r>
            <a:endParaRPr lang="sk-SK" sz="12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1200" b="1" dirty="0" smtClean="0">
                <a:solidFill>
                  <a:srgbClr val="00B0F0"/>
                </a:solidFill>
                <a:latin typeface="Arial Narrow" pitchFamily="34" charset="0"/>
                <a:hlinkClick r:id="rId8"/>
              </a:rPr>
              <a:t>http://www.nejzahradnictvi.cz/data/clanky/max/pepkova-pochoutka-spenat-na-vasi-zahradce1.jpg</a:t>
            </a:r>
            <a:endParaRPr lang="sk-SK" sz="12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1200" b="1" dirty="0" smtClean="0">
                <a:solidFill>
                  <a:srgbClr val="00B0F0"/>
                </a:solidFill>
                <a:latin typeface="Arial Narrow" pitchFamily="34" charset="0"/>
                <a:hlinkClick r:id="rId9"/>
              </a:rPr>
              <a:t>http://images.yourdictionary.com/blast-furnace</a:t>
            </a:r>
            <a:endParaRPr lang="sk-SK" sz="12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1200" b="1" dirty="0" smtClean="0">
                <a:solidFill>
                  <a:srgbClr val="00B0F0"/>
                </a:solidFill>
                <a:latin typeface="Arial Narrow" pitchFamily="34" charset="0"/>
                <a:hlinkClick r:id="rId10"/>
              </a:rPr>
              <a:t>http://img8.rajce.idnes.cz/d0801/0/181/181223_517c46b0effebf18d2be79a0a367f350/images/Vysoka_pec_c._3.JPG</a:t>
            </a:r>
            <a:endParaRPr lang="sk-SK" sz="12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1200" b="1" dirty="0" smtClean="0">
                <a:solidFill>
                  <a:srgbClr val="00B0F0"/>
                </a:solidFill>
                <a:latin typeface="Arial Narrow" pitchFamily="34" charset="0"/>
                <a:hlinkClick r:id="rId11"/>
              </a:rPr>
              <a:t>http://img.ihned.cz/attachment.php/630/19909630/ostBCDEFGHIKLMOjk6Wdehpr1STw29AR/u_s_steel_s.jpg</a:t>
            </a:r>
            <a:endParaRPr lang="sk-SK" sz="12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1200" b="1" dirty="0" smtClean="0">
                <a:solidFill>
                  <a:srgbClr val="00B0F0"/>
                </a:solidFill>
                <a:latin typeface="Arial Narrow" pitchFamily="34" charset="0"/>
                <a:hlinkClick r:id="rId12"/>
              </a:rPr>
              <a:t>http://tmp.aktualne.centrum.sk/soumar/img/1043/36/10433633-lelezo-u-s-steel-oce-oceliaren.jpg</a:t>
            </a:r>
            <a:endParaRPr lang="sk-SK" sz="12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1200" b="1" dirty="0" smtClean="0">
                <a:solidFill>
                  <a:srgbClr val="00B0F0"/>
                </a:solidFill>
                <a:latin typeface="Arial Narrow" pitchFamily="34" charset="0"/>
                <a:hlinkClick r:id="rId13"/>
              </a:rPr>
              <a:t>http://img8.rajce.idnes.cz/</a:t>
            </a:r>
            <a:endParaRPr lang="sk-SK" sz="12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1200" b="1" dirty="0" smtClean="0">
                <a:solidFill>
                  <a:srgbClr val="00B0F0"/>
                </a:solidFill>
                <a:latin typeface="Arial Narrow" pitchFamily="34" charset="0"/>
                <a:hlinkClick r:id="rId14"/>
              </a:rPr>
              <a:t>http://i3.cn.cz/14/1151299946_200606260004_EEE_1.jpg</a:t>
            </a:r>
            <a:endParaRPr lang="sk-SK" sz="12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1200" b="1" dirty="0" smtClean="0">
                <a:solidFill>
                  <a:srgbClr val="00B0F0"/>
                </a:solidFill>
                <a:latin typeface="Arial Narrow" pitchFamily="34" charset="0"/>
                <a:hlinkClick r:id="rId15"/>
              </a:rPr>
              <a:t>http://www.jotul.com/FileArchive/Misc%20Article%20photos/Cast%20iron/CastIron_F602_BBE.jpg</a:t>
            </a:r>
            <a:endParaRPr lang="sk-SK" sz="12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1200" b="1" dirty="0" smtClean="0">
                <a:solidFill>
                  <a:srgbClr val="00B0F0"/>
                </a:solidFill>
                <a:latin typeface="Arial Narrow" pitchFamily="34" charset="0"/>
                <a:hlinkClick r:id="rId16"/>
              </a:rPr>
              <a:t>http://www.makro.sk/edi/pro_pic/52215d.jpg</a:t>
            </a:r>
            <a:endParaRPr lang="sk-SK" sz="12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1200" b="1" dirty="0" smtClean="0">
                <a:solidFill>
                  <a:srgbClr val="00B0F0"/>
                </a:solidFill>
                <a:latin typeface="Arial Narrow" pitchFamily="34" charset="0"/>
                <a:hlinkClick r:id="rId17"/>
              </a:rPr>
              <a:t>http://www.oriontrade.sk/data/UserFiles/Image/picture_shop/mid/121560756923.jpg</a:t>
            </a:r>
            <a:endParaRPr lang="sk-SK" sz="12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1200" b="1" dirty="0" smtClean="0">
                <a:solidFill>
                  <a:srgbClr val="00B0F0"/>
                </a:solidFill>
                <a:latin typeface="Arial Narrow" pitchFamily="34" charset="0"/>
                <a:hlinkClick r:id="rId18"/>
              </a:rPr>
              <a:t>http://www.teakandgarden.sk/resize/domain/teakandgarden/files/tintin-nab/chyverton-velky.jpg?w=640&amp;h=480</a:t>
            </a:r>
            <a:endParaRPr lang="sk-SK" sz="12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1200" b="1" dirty="0" smtClean="0">
                <a:solidFill>
                  <a:srgbClr val="00B0F0"/>
                </a:solidFill>
                <a:latin typeface="Arial Narrow" pitchFamily="34" charset="0"/>
                <a:hlinkClick r:id="rId19"/>
              </a:rPr>
              <a:t>http://chcem.info/fajly/pix5/P2280218.jpg</a:t>
            </a:r>
            <a:endParaRPr lang="sk-SK" sz="12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1200" b="1" dirty="0" smtClean="0">
                <a:solidFill>
                  <a:srgbClr val="00B0F0"/>
                </a:solidFill>
                <a:latin typeface="Arial Narrow" pitchFamily="34" charset="0"/>
                <a:hlinkClick r:id="rId20"/>
              </a:rPr>
              <a:t>http://www.tribotechnika.sk/application_data/tribo/uploads/Image/motorrad.jpg</a:t>
            </a:r>
            <a:endParaRPr lang="sk-SK" sz="12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1200" b="1" dirty="0" smtClean="0">
                <a:solidFill>
                  <a:srgbClr val="00B0F0"/>
                </a:solidFill>
                <a:latin typeface="Arial Narrow" pitchFamily="34" charset="0"/>
                <a:hlinkClick r:id="rId21"/>
              </a:rPr>
              <a:t>http://blog.sme.sk/blog/8444/135499/hg.jpg</a:t>
            </a:r>
            <a:endParaRPr lang="sk-SK" sz="12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1200" b="1" dirty="0" smtClean="0">
                <a:solidFill>
                  <a:srgbClr val="00B0F0"/>
                </a:solidFill>
                <a:latin typeface="Arial Narrow" pitchFamily="34" charset="0"/>
                <a:hlinkClick r:id="rId22"/>
              </a:rPr>
              <a:t>http://nd04.jxs.cz/041/870/cf13a919de_69364197_o2.jpg</a:t>
            </a:r>
            <a:endParaRPr lang="sk-SK" sz="12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1200" b="1" dirty="0" smtClean="0">
                <a:solidFill>
                  <a:srgbClr val="00B0F0"/>
                </a:solidFill>
                <a:latin typeface="Arial Narrow" pitchFamily="34" charset="0"/>
                <a:hlinkClick r:id="rId23"/>
              </a:rPr>
              <a:t>http://www.zdravienka.sk/admin/uploads/obrazky/strukoviny.jpg</a:t>
            </a:r>
            <a:endParaRPr lang="sk-SK" sz="12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1200" b="1" dirty="0" smtClean="0">
                <a:solidFill>
                  <a:srgbClr val="00B0F0"/>
                </a:solidFill>
                <a:latin typeface="Arial Narrow" pitchFamily="34" charset="0"/>
                <a:hlinkClick r:id="rId24"/>
              </a:rPr>
              <a:t>http://www.agroweb.cz/files/image/Rostlinka/mak/mak2%28dab%29_0814_1000x667.JPG</a:t>
            </a:r>
            <a:endParaRPr lang="sk-SK" sz="12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1200" b="1" dirty="0" smtClean="0">
                <a:solidFill>
                  <a:srgbClr val="00B0F0"/>
                </a:solidFill>
                <a:latin typeface="Arial Narrow" pitchFamily="34" charset="0"/>
                <a:hlinkClick r:id="rId25"/>
              </a:rPr>
              <a:t>http://img.sk.prg.cmestatic.com/media/images/580xX/Jan2009/2026644.jpg</a:t>
            </a:r>
            <a:endParaRPr lang="sk-SK" sz="12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1200" b="1" dirty="0" smtClean="0">
                <a:solidFill>
                  <a:srgbClr val="00B0F0"/>
                </a:solidFill>
                <a:latin typeface="Arial Narrow" pitchFamily="34" charset="0"/>
                <a:hlinkClick r:id="rId26"/>
              </a:rPr>
              <a:t>http://www.rodina-peniaze.sk/img/full/4/13337.jpg</a:t>
            </a:r>
            <a:endParaRPr lang="sk-SK" sz="12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1200" b="1" dirty="0" smtClean="0">
                <a:solidFill>
                  <a:srgbClr val="00B0F0"/>
                </a:solidFill>
                <a:latin typeface="Arial Narrow" pitchFamily="34" charset="0"/>
                <a:hlinkClick r:id="rId27"/>
              </a:rPr>
              <a:t>http://img.mimibazar.sk/h/bs/10/070715/13/j1796.jpg</a:t>
            </a:r>
            <a:endParaRPr lang="sk-SK" sz="12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1200" b="1" dirty="0" smtClean="0">
                <a:solidFill>
                  <a:srgbClr val="00B0F0"/>
                </a:solidFill>
                <a:latin typeface="Arial Narrow" pitchFamily="34" charset="0"/>
                <a:hlinkClick r:id="rId28"/>
              </a:rPr>
              <a:t>http://nd03.jxs.cz/035/614/9787fc885f_61694796_o2.jpg</a:t>
            </a:r>
            <a:endParaRPr lang="sk-SK" sz="12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1200" b="1" dirty="0" smtClean="0">
                <a:solidFill>
                  <a:srgbClr val="00B0F0"/>
                </a:solidFill>
                <a:latin typeface="Arial Narrow" pitchFamily="34" charset="0"/>
                <a:hlinkClick r:id="rId29"/>
              </a:rPr>
              <a:t>http://www.pecenieskamkou.eu/fotky2764/fotos/_vyr_570kakao.jpg</a:t>
            </a:r>
            <a:endParaRPr lang="sk-SK" sz="12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1200" b="1" dirty="0" smtClean="0">
                <a:solidFill>
                  <a:srgbClr val="00B0F0"/>
                </a:solidFill>
                <a:latin typeface="Arial Narrow" pitchFamily="34" charset="0"/>
                <a:hlinkClick r:id="rId30"/>
              </a:rPr>
              <a:t>http://4.bp.blogspot.com/_a2uwaggBw0Y/TKig5PKH9xI/AAAAAAAACPk/nS4b5Rq3rAo/s1600/606_kakao_duze.jp</a:t>
            </a:r>
            <a:r>
              <a:rPr lang="sk-SK" sz="1050" b="1" dirty="0" smtClean="0">
                <a:solidFill>
                  <a:srgbClr val="00B0F0"/>
                </a:solidFill>
                <a:latin typeface="Arial Narrow" pitchFamily="34" charset="0"/>
                <a:hlinkClick r:id="rId30"/>
              </a:rPr>
              <a:t>g</a:t>
            </a:r>
            <a:endParaRPr lang="sk-SK" sz="105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1050" b="1" dirty="0" smtClean="0">
                <a:solidFill>
                  <a:srgbClr val="00B0F0"/>
                </a:solidFill>
                <a:latin typeface="Arial Narrow" pitchFamily="34" charset="0"/>
                <a:hlinkClick r:id="rId31"/>
              </a:rPr>
              <a:t>http://skolavarenia.wbl.sk/pazitka.jpg</a:t>
            </a:r>
            <a:endParaRPr lang="sk-SK" sz="105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1050" b="1" dirty="0" smtClean="0">
                <a:solidFill>
                  <a:srgbClr val="00B0F0"/>
                </a:solidFill>
                <a:latin typeface="Arial Narrow" pitchFamily="34" charset="0"/>
                <a:hlinkClick r:id="rId32"/>
              </a:rPr>
              <a:t>http://www.airproducts.cz/metals/metalurgie/images/production/meltingBOF_01.jpg</a:t>
            </a:r>
            <a:endParaRPr lang="sk-SK" sz="105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sk-SK" sz="105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sk-SK" sz="11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sk-SK" sz="11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sk-SK" sz="11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sk-SK" sz="11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sk-SK" sz="12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sk-SK" sz="16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sk-SK" sz="16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sk-SK" sz="16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sk-SK" sz="16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sk-SK" sz="20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sk-SK" sz="20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sk-SK" sz="20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sk-SK" sz="20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sk-SK" sz="20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sk-SK" sz="28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sk-SK" sz="28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sk-SK" sz="28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sk-SK" sz="2800" b="1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sk-SK" sz="2800" b="1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sk-SK" sz="2800" b="1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sk-SK" sz="2800" b="1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sk-SK" sz="2800" b="1" dirty="0">
              <a:latin typeface="Arial Narrow" pitchFamily="34" charset="0"/>
            </a:endParaRPr>
          </a:p>
        </p:txBody>
      </p:sp>
      <p:pic>
        <p:nvPicPr>
          <p:cNvPr id="5" name="Obrázok 4" descr="11971145171512988940jonata_Screw.svg.med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6357950" y="857232"/>
            <a:ext cx="1977838" cy="1107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57158" y="357166"/>
            <a:ext cx="8429684" cy="6215106"/>
          </a:xfrm>
          <a:prstGeom prst="rect">
            <a:avLst/>
          </a:prstGeom>
          <a:gradFill flip="none" rotWithShape="1">
            <a:gsLst>
              <a:gs pos="0">
                <a:srgbClr val="E3ABFF"/>
              </a:gs>
              <a:gs pos="50000">
                <a:srgbClr val="8A4FFF"/>
              </a:gs>
            </a:gsLst>
            <a:lin ang="10800000" scaled="1"/>
            <a:tileRect/>
          </a:gradFill>
          <a:ln>
            <a:noFill/>
          </a:ln>
          <a:effectLst>
            <a:outerShdw blurRad="127000" dist="215900" dir="3000000" algn="ctr" rotWithShape="0">
              <a:schemeClr val="accent4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" name="Obrázok 8" descr="3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214290"/>
            <a:ext cx="1404934" cy="1756168"/>
          </a:xfrm>
          <a:prstGeom prst="rect">
            <a:avLst/>
          </a:prstGeom>
        </p:spPr>
      </p:pic>
      <p:pic>
        <p:nvPicPr>
          <p:cNvPr id="12" name="Obrázok 11" descr="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928670"/>
            <a:ext cx="1790700" cy="1038225"/>
          </a:xfrm>
          <a:prstGeom prst="rect">
            <a:avLst/>
          </a:prstGeom>
        </p:spPr>
      </p:pic>
      <p:pic>
        <p:nvPicPr>
          <p:cNvPr id="11" name="Obrázok 10" descr="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1032764"/>
            <a:ext cx="1238247" cy="919841"/>
          </a:xfrm>
          <a:prstGeom prst="rect">
            <a:avLst/>
          </a:prstGeom>
        </p:spPr>
      </p:pic>
      <p:pic>
        <p:nvPicPr>
          <p:cNvPr id="5" name="Obrázok 4" descr="11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1571612"/>
            <a:ext cx="1428750" cy="2524125"/>
          </a:xfrm>
          <a:prstGeom prst="rect">
            <a:avLst/>
          </a:prstGeom>
        </p:spPr>
      </p:pic>
      <p:pic>
        <p:nvPicPr>
          <p:cNvPr id="13" name="Obrázok 12" descr="02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2571744"/>
            <a:ext cx="2719109" cy="428628"/>
          </a:xfrm>
          <a:prstGeom prst="rect">
            <a:avLst/>
          </a:prstGeom>
        </p:spPr>
      </p:pic>
      <p:pic>
        <p:nvPicPr>
          <p:cNvPr id="14" name="Obrázok 13" descr="02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2571744"/>
            <a:ext cx="2719109" cy="428628"/>
          </a:xfrm>
          <a:prstGeom prst="rect">
            <a:avLst/>
          </a:prstGeom>
        </p:spPr>
      </p:pic>
      <p:pic>
        <p:nvPicPr>
          <p:cNvPr id="16" name="Obrázok 15" descr="2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10" y="642918"/>
            <a:ext cx="3081336" cy="1060489"/>
          </a:xfrm>
          <a:prstGeom prst="rect">
            <a:avLst/>
          </a:prstGeom>
        </p:spPr>
      </p:pic>
      <p:pic>
        <p:nvPicPr>
          <p:cNvPr id="17" name="Obrázok 16" descr="03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57290" y="1643050"/>
            <a:ext cx="4286250" cy="333375"/>
          </a:xfrm>
          <a:prstGeom prst="rect">
            <a:avLst/>
          </a:prstGeom>
        </p:spPr>
      </p:pic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6143644"/>
          </a:xfrm>
        </p:spPr>
        <p:txBody>
          <a:bodyPr>
            <a:normAutofit fontScale="925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pPr>
              <a:buNone/>
            </a:pPr>
            <a:r>
              <a:rPr lang="sk-SK" dirty="0" smtClean="0"/>
              <a:t>    </a:t>
            </a:r>
            <a:r>
              <a:rPr lang="sk-SK" sz="4800" dirty="0" smtClean="0">
                <a:solidFill>
                  <a:srgbClr val="00B0F0"/>
                </a:solidFill>
                <a:latin typeface="Impact" pitchFamily="34" charset="0"/>
              </a:rPr>
              <a:t>Ďakujem za pozornosť!</a:t>
            </a:r>
            <a:endParaRPr lang="sk-SK" dirty="0" smtClean="0">
              <a:solidFill>
                <a:srgbClr val="00B0F0"/>
              </a:solidFill>
              <a:latin typeface="Impact" pitchFamily="34" charset="0"/>
            </a:endParaRPr>
          </a:p>
          <a:p>
            <a:pPr>
              <a:buNone/>
            </a:pPr>
            <a:r>
              <a:rPr lang="sk-SK" b="1" dirty="0" smtClean="0">
                <a:solidFill>
                  <a:srgbClr val="00B0F0"/>
                </a:solidFill>
                <a:latin typeface="Impact" pitchFamily="34" charset="0"/>
              </a:rPr>
              <a:t> </a:t>
            </a:r>
          </a:p>
          <a:p>
            <a:pPr>
              <a:buNone/>
            </a:pPr>
            <a:endParaRPr lang="sk-SK" b="1" dirty="0" smtClean="0">
              <a:solidFill>
                <a:srgbClr val="00B0F0"/>
              </a:solidFill>
              <a:latin typeface="Impact" pitchFamily="34" charset="0"/>
            </a:endParaRPr>
          </a:p>
          <a:p>
            <a:pPr>
              <a:buNone/>
            </a:pPr>
            <a:r>
              <a:rPr lang="sk-SK" b="1" dirty="0" smtClean="0">
                <a:solidFill>
                  <a:srgbClr val="00B0F0"/>
                </a:solidFill>
                <a:latin typeface="Impact" pitchFamily="34" charset="0"/>
              </a:rPr>
              <a:t>     Zdroje:</a:t>
            </a:r>
          </a:p>
          <a:p>
            <a:pPr>
              <a:buFont typeface="Wingdings" pitchFamily="2" charset="2"/>
              <a:buChar char="Ø"/>
            </a:pPr>
            <a:r>
              <a:rPr lang="sk-SK" sz="26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Vicenová, H. 2011: Chémia pre 8.ročník základnej školy </a:t>
            </a:r>
          </a:p>
          <a:p>
            <a:pPr>
              <a:buNone/>
            </a:pPr>
            <a:r>
              <a:rPr lang="sk-SK" sz="26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    a 3.ročník gymnázia s osemročným štúdiom. </a:t>
            </a:r>
          </a:p>
          <a:p>
            <a:pPr>
              <a:buNone/>
            </a:pPr>
            <a:r>
              <a:rPr lang="sk-SK" sz="26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    Bratislava: </a:t>
            </a:r>
            <a:r>
              <a:rPr lang="sk-SK" sz="2600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Expolpedagogika</a:t>
            </a:r>
            <a:r>
              <a:rPr lang="sk-SK" sz="26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, ISBN 978-80-8091-223-9</a:t>
            </a:r>
          </a:p>
          <a:p>
            <a:pPr>
              <a:buNone/>
            </a:pPr>
            <a:endParaRPr lang="sk-SK" dirty="0" smtClean="0">
              <a:solidFill>
                <a:srgbClr val="00B0F0"/>
              </a:solidFill>
              <a:latin typeface="Impact" pitchFamily="34" charset="0"/>
            </a:endParaRPr>
          </a:p>
          <a:p>
            <a:pPr algn="ctr">
              <a:buNone/>
            </a:pPr>
            <a:r>
              <a:rPr lang="sk-SK" dirty="0" smtClean="0">
                <a:solidFill>
                  <a:srgbClr val="00B0F0"/>
                </a:solidFill>
                <a:latin typeface="Impact" pitchFamily="34" charset="0"/>
              </a:rPr>
              <a:t>           Mgr. Mariana </a:t>
            </a:r>
            <a:r>
              <a:rPr lang="sk-SK" dirty="0" err="1" smtClean="0">
                <a:solidFill>
                  <a:srgbClr val="00B0F0"/>
                </a:solidFill>
                <a:latin typeface="Impact" pitchFamily="34" charset="0"/>
              </a:rPr>
              <a:t>Pavelčáková</a:t>
            </a:r>
            <a:endParaRPr lang="sk-SK" dirty="0" smtClean="0">
              <a:solidFill>
                <a:srgbClr val="00B0F0"/>
              </a:solidFill>
              <a:latin typeface="Impact" pitchFamily="34" charset="0"/>
            </a:endParaRPr>
          </a:p>
          <a:p>
            <a:pPr algn="ctr">
              <a:buNone/>
            </a:pPr>
            <a:r>
              <a:rPr lang="sk-SK" dirty="0" smtClean="0">
                <a:solidFill>
                  <a:srgbClr val="00B0F0"/>
                </a:solidFill>
                <a:latin typeface="Impact" pitchFamily="34" charset="0"/>
              </a:rPr>
              <a:t>           © 2012</a:t>
            </a:r>
            <a:endParaRPr lang="sk-SK" dirty="0">
              <a:solidFill>
                <a:srgbClr val="00B0F0"/>
              </a:solidFill>
              <a:latin typeface="Impact" pitchFamily="34" charset="0"/>
            </a:endParaRPr>
          </a:p>
        </p:txBody>
      </p:sp>
      <p:pic>
        <p:nvPicPr>
          <p:cNvPr id="18" name="Obrázok 17" descr="038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1472" y="428604"/>
            <a:ext cx="2914650" cy="581025"/>
          </a:xfrm>
          <a:prstGeom prst="rect">
            <a:avLst/>
          </a:prstGeom>
        </p:spPr>
      </p:pic>
      <p:pic>
        <p:nvPicPr>
          <p:cNvPr id="19" name="Obrázok 18" descr="038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43240" y="428604"/>
            <a:ext cx="2914650" cy="581025"/>
          </a:xfrm>
          <a:prstGeom prst="rect">
            <a:avLst/>
          </a:prstGeom>
        </p:spPr>
      </p:pic>
      <p:pic>
        <p:nvPicPr>
          <p:cNvPr id="20" name="Obrázok 19" descr="038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43570" y="357166"/>
            <a:ext cx="2914650" cy="58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57158" y="357166"/>
            <a:ext cx="8429684" cy="6215106"/>
          </a:xfrm>
          <a:prstGeom prst="rect">
            <a:avLst/>
          </a:prstGeom>
          <a:gradFill flip="none" rotWithShape="1">
            <a:gsLst>
              <a:gs pos="0">
                <a:srgbClr val="E3ABFF"/>
              </a:gs>
              <a:gs pos="50000">
                <a:srgbClr val="8A4FFF"/>
              </a:gs>
            </a:gsLst>
            <a:lin ang="10800000" scaled="1"/>
            <a:tileRect/>
          </a:gradFill>
          <a:ln>
            <a:noFill/>
          </a:ln>
          <a:effectLst>
            <a:outerShdw blurRad="127000" dist="215900" dir="3000000" algn="ctr" rotWithShape="0">
              <a:schemeClr val="accent4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714348" y="357166"/>
            <a:ext cx="4572032" cy="857256"/>
          </a:xfrm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sk-SK" dirty="0" smtClean="0">
                <a:solidFill>
                  <a:srgbClr val="00B0F0"/>
                </a:solidFill>
                <a:latin typeface="Impact" pitchFamily="34" charset="0"/>
              </a:rPr>
              <a:t>Postavenie v PTP </a:t>
            </a:r>
            <a:endParaRPr lang="sk-SK" dirty="0">
              <a:solidFill>
                <a:srgbClr val="00B0F0"/>
              </a:solidFill>
              <a:latin typeface="Impact" pitchFamily="34" charset="0"/>
            </a:endParaRPr>
          </a:p>
        </p:txBody>
      </p:sp>
      <p:pic>
        <p:nvPicPr>
          <p:cNvPr id="5" name="Obrázok 4" descr="tabulk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928802"/>
            <a:ext cx="7500990" cy="4574967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7" name="BlokTextu 6"/>
          <p:cNvSpPr txBox="1"/>
          <p:nvPr/>
        </p:nvSpPr>
        <p:spPr>
          <a:xfrm>
            <a:off x="714348" y="1142984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Arial Narrow" pitchFamily="34" charset="0"/>
              </a:rPr>
              <a:t>Z = 26</a:t>
            </a:r>
            <a:endParaRPr lang="sk-SK" sz="2800" b="1" dirty="0">
              <a:latin typeface="Arial Narrow" pitchFamily="34" charset="0"/>
            </a:endParaRPr>
          </a:p>
        </p:txBody>
      </p:sp>
      <p:sp>
        <p:nvSpPr>
          <p:cNvPr id="8" name="Ovál 7"/>
          <p:cNvSpPr/>
          <p:nvPr/>
        </p:nvSpPr>
        <p:spPr>
          <a:xfrm>
            <a:off x="3857620" y="3571876"/>
            <a:ext cx="571504" cy="3571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0" name="Rovná spojovacia šípka 9"/>
          <p:cNvCxnSpPr>
            <a:stCxn id="8" idx="0"/>
          </p:cNvCxnSpPr>
          <p:nvPr/>
        </p:nvCxnSpPr>
        <p:spPr>
          <a:xfrm rot="5400000" flipH="1" flipV="1">
            <a:off x="3643306" y="3071810"/>
            <a:ext cx="100013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>
            <a:stCxn id="8" idx="2"/>
          </p:cNvCxnSpPr>
          <p:nvPr/>
        </p:nvCxnSpPr>
        <p:spPr>
          <a:xfrm rot="10800000" flipV="1">
            <a:off x="1214414" y="3750470"/>
            <a:ext cx="2643206" cy="357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lokTextu 10"/>
          <p:cNvSpPr txBox="1"/>
          <p:nvPr/>
        </p:nvSpPr>
        <p:spPr>
          <a:xfrm>
            <a:off x="2214546" y="1142984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Arial Narrow" pitchFamily="34" charset="0"/>
              </a:rPr>
              <a:t>Skupina: VIII. B</a:t>
            </a:r>
            <a:endParaRPr lang="sk-SK" sz="2800" dirty="0"/>
          </a:p>
        </p:txBody>
      </p:sp>
      <p:sp>
        <p:nvSpPr>
          <p:cNvPr id="13" name="BlokTextu 12"/>
          <p:cNvSpPr txBox="1"/>
          <p:nvPr/>
        </p:nvSpPr>
        <p:spPr>
          <a:xfrm>
            <a:off x="5000628" y="1142984"/>
            <a:ext cx="18573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Arial Narrow" pitchFamily="34" charset="0"/>
              </a:rPr>
              <a:t>Perióda: 4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57158" y="357166"/>
            <a:ext cx="8429684" cy="6215106"/>
          </a:xfrm>
          <a:prstGeom prst="rect">
            <a:avLst/>
          </a:prstGeom>
          <a:gradFill flip="none" rotWithShape="1">
            <a:gsLst>
              <a:gs pos="0">
                <a:srgbClr val="E3ABFF"/>
              </a:gs>
              <a:gs pos="50000">
                <a:srgbClr val="8A4FFF"/>
              </a:gs>
            </a:gsLst>
            <a:lin ang="10800000" scaled="1"/>
            <a:tileRect/>
          </a:gradFill>
          <a:ln>
            <a:noFill/>
          </a:ln>
          <a:effectLst>
            <a:outerShdw blurRad="127000" dist="215900" dir="3000000" algn="ctr" rotWithShape="0">
              <a:schemeClr val="accent4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642910" y="642918"/>
            <a:ext cx="7929618" cy="1143000"/>
          </a:xfrm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sk-SK" sz="4800" dirty="0" smtClean="0">
                <a:solidFill>
                  <a:srgbClr val="00B0F0"/>
                </a:solidFill>
                <a:latin typeface="Impact" pitchFamily="34" charset="0"/>
              </a:rPr>
              <a:t>Magnetické vlastnosti železa</a:t>
            </a:r>
            <a:endParaRPr lang="sk-SK" sz="4800" dirty="0">
              <a:solidFill>
                <a:srgbClr val="00B0F0"/>
              </a:solidFill>
              <a:latin typeface="Impact" pitchFamily="34" charset="0"/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1285852" y="1785926"/>
            <a:ext cx="5357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2800" b="1" dirty="0" smtClean="0">
                <a:latin typeface="Arial Narrow" pitchFamily="34" charset="0"/>
              </a:rPr>
              <a:t> magnet priťahuje železný klinec</a:t>
            </a:r>
          </a:p>
          <a:p>
            <a:pPr>
              <a:buFont typeface="Wingdings" pitchFamily="2" charset="2"/>
              <a:buChar char="Ø"/>
            </a:pPr>
            <a:r>
              <a:rPr lang="sk-SK" sz="2800" b="1" dirty="0" smtClean="0">
                <a:latin typeface="Arial Narrow" pitchFamily="34" charset="0"/>
              </a:rPr>
              <a:t>železo má magnetické vlastnosti</a:t>
            </a:r>
            <a:endParaRPr lang="sk-SK" sz="2800" b="1" dirty="0">
              <a:latin typeface="Arial Narrow" pitchFamily="34" charset="0"/>
            </a:endParaRPr>
          </a:p>
        </p:txBody>
      </p:sp>
      <p:pic>
        <p:nvPicPr>
          <p:cNvPr id="34" name="Obrázok 33" descr="magnet_4c6d4b00196a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4143380"/>
            <a:ext cx="3250413" cy="2166942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35" name="Obrázok 34" descr="science-projects-magnetic-force-1.1-800x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903652"/>
            <a:ext cx="2857520" cy="3387689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33" name="Obrázok 32" descr="11954233642049158303johnny_automatic_magnet.svg.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2357430"/>
            <a:ext cx="2071702" cy="2330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57158" y="357166"/>
            <a:ext cx="8429684" cy="6215106"/>
          </a:xfrm>
          <a:prstGeom prst="rect">
            <a:avLst/>
          </a:prstGeom>
          <a:gradFill flip="none" rotWithShape="1">
            <a:gsLst>
              <a:gs pos="0">
                <a:srgbClr val="E3ABFF"/>
              </a:gs>
              <a:gs pos="50000">
                <a:srgbClr val="8A4FFF"/>
              </a:gs>
            </a:gsLst>
            <a:lin ang="10800000" scaled="1"/>
            <a:tileRect/>
          </a:gradFill>
          <a:ln>
            <a:noFill/>
          </a:ln>
          <a:effectLst>
            <a:outerShdw blurRad="127000" dist="215900" dir="3000000" algn="ctr" rotWithShape="0">
              <a:schemeClr val="accent4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642910" y="642918"/>
            <a:ext cx="7286676" cy="1143000"/>
          </a:xfrm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sk-SK" sz="4000" dirty="0" smtClean="0">
                <a:solidFill>
                  <a:srgbClr val="00B0F0"/>
                </a:solidFill>
                <a:latin typeface="Impact" pitchFamily="34" charset="0"/>
              </a:rPr>
              <a:t>Reakcia železa s roztokom chloridu meďnatého</a:t>
            </a:r>
            <a:endParaRPr lang="sk-SK" sz="4000" dirty="0">
              <a:solidFill>
                <a:srgbClr val="00B0F0"/>
              </a:solidFill>
              <a:latin typeface="Impact" pitchFamily="34" charset="0"/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714348" y="1857364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2800" b="1" dirty="0" smtClean="0">
                <a:latin typeface="Arial Narrow" pitchFamily="34" charset="0"/>
              </a:rPr>
              <a:t> na povrchu klinca vznikol povlak z medi, </a:t>
            </a:r>
          </a:p>
          <a:p>
            <a:r>
              <a:rPr lang="sk-SK" sz="2800" b="1" dirty="0" smtClean="0">
                <a:latin typeface="Arial Narrow" pitchFamily="34" charset="0"/>
              </a:rPr>
              <a:t>    ktorá pochádza z roztoku chloridu meďnatého</a:t>
            </a:r>
            <a:endParaRPr lang="sk-SK" sz="2800" b="1" dirty="0"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00438"/>
            <a:ext cx="2571768" cy="2875636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500438"/>
            <a:ext cx="2571768" cy="2875637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500438"/>
            <a:ext cx="2571768" cy="2891386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57158" y="357166"/>
            <a:ext cx="8429684" cy="6215106"/>
          </a:xfrm>
          <a:prstGeom prst="rect">
            <a:avLst/>
          </a:prstGeom>
          <a:gradFill flip="none" rotWithShape="1">
            <a:gsLst>
              <a:gs pos="0">
                <a:srgbClr val="E3ABFF"/>
              </a:gs>
              <a:gs pos="50000">
                <a:srgbClr val="8A4FFF"/>
              </a:gs>
            </a:gsLst>
            <a:lin ang="10800000" scaled="1"/>
            <a:tileRect/>
          </a:gradFill>
          <a:ln>
            <a:noFill/>
          </a:ln>
          <a:effectLst>
            <a:outerShdw blurRad="127000" dist="215900" dir="3000000" algn="ctr" rotWithShape="0">
              <a:schemeClr val="accent4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857224" y="642918"/>
            <a:ext cx="7072362" cy="1143000"/>
          </a:xfrm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sk-SK" sz="4800" dirty="0" smtClean="0">
                <a:solidFill>
                  <a:srgbClr val="00B0F0"/>
                </a:solidFill>
                <a:latin typeface="Impact" pitchFamily="34" charset="0"/>
              </a:rPr>
              <a:t>Výskyt </a:t>
            </a:r>
            <a:endParaRPr lang="sk-SK" sz="4800" dirty="0">
              <a:solidFill>
                <a:srgbClr val="00B0F0"/>
              </a:solidFill>
              <a:latin typeface="Impact" pitchFamily="34" charset="0"/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571472" y="1714488"/>
            <a:ext cx="78581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2800" b="1" dirty="0" smtClean="0">
                <a:latin typeface="Arial Narrow" pitchFamily="34" charset="0"/>
              </a:rPr>
              <a:t>druhý najrozšírenejší kov v zemskej kôre</a:t>
            </a:r>
          </a:p>
          <a:p>
            <a:pPr>
              <a:buFont typeface="Wingdings" pitchFamily="2" charset="2"/>
              <a:buChar char="Ø"/>
            </a:pPr>
            <a:r>
              <a:rPr lang="sk-SK" sz="2800" b="1" dirty="0" smtClean="0">
                <a:latin typeface="Arial Narrow" pitchFamily="34" charset="0"/>
              </a:rPr>
              <a:t>spolu s niklom pravdepodobne tvoria </a:t>
            </a:r>
          </a:p>
          <a:p>
            <a:r>
              <a:rPr lang="sk-SK" sz="2800" b="1" dirty="0" smtClean="0">
                <a:latin typeface="Arial Narrow" pitchFamily="34" charset="0"/>
              </a:rPr>
              <a:t>    základ zemského jadra</a:t>
            </a:r>
          </a:p>
          <a:p>
            <a:pPr>
              <a:buFont typeface="Wingdings" pitchFamily="2" charset="2"/>
              <a:buChar char="Ø"/>
            </a:pPr>
            <a:endParaRPr lang="sk-SK" sz="2800" b="1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sk-SK" sz="2800" b="1" dirty="0">
              <a:latin typeface="Arial Narrow" pitchFamily="34" charset="0"/>
            </a:endParaRPr>
          </a:p>
        </p:txBody>
      </p:sp>
      <p:pic>
        <p:nvPicPr>
          <p:cNvPr id="5" name="Obrázok 4" descr="402703_import-zemske-jad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357562"/>
            <a:ext cx="4357718" cy="2917003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7" name="Obrázok 6" descr="jad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3373426"/>
            <a:ext cx="2928958" cy="292895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57158" y="357166"/>
            <a:ext cx="8429684" cy="6215106"/>
          </a:xfrm>
          <a:prstGeom prst="rect">
            <a:avLst/>
          </a:prstGeom>
          <a:gradFill flip="none" rotWithShape="1">
            <a:gsLst>
              <a:gs pos="0">
                <a:srgbClr val="E3ABFF"/>
              </a:gs>
              <a:gs pos="50000">
                <a:srgbClr val="8A4FFF"/>
              </a:gs>
            </a:gsLst>
            <a:lin ang="10800000" scaled="1"/>
            <a:tileRect/>
          </a:gradFill>
          <a:ln>
            <a:noFill/>
          </a:ln>
          <a:effectLst>
            <a:outerShdw blurRad="127000" dist="215900" dir="3000000" algn="ctr" rotWithShape="0">
              <a:schemeClr val="accent4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857224" y="642918"/>
            <a:ext cx="7072362" cy="1143000"/>
          </a:xfrm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sk-SK" sz="4800" dirty="0" smtClean="0">
                <a:solidFill>
                  <a:srgbClr val="00B0F0"/>
                </a:solidFill>
                <a:latin typeface="Impact" pitchFamily="34" charset="0"/>
              </a:rPr>
              <a:t>Vlastnosti </a:t>
            </a:r>
            <a:endParaRPr lang="sk-SK" sz="4800" dirty="0">
              <a:solidFill>
                <a:srgbClr val="00B0F0"/>
              </a:solidFill>
              <a:latin typeface="Impact" pitchFamily="34" charset="0"/>
            </a:endParaRPr>
          </a:p>
        </p:txBody>
      </p:sp>
      <p:pic>
        <p:nvPicPr>
          <p:cNvPr id="7" name="Obrázek 3" descr="hemati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155202"/>
            <a:ext cx="2643182" cy="2158286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8" name="Obrázek 4" descr="limonit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643446"/>
            <a:ext cx="2214583" cy="1696856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9" name="Obrázek 3" descr="magnetit_magnetovec_Fe3O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714356"/>
            <a:ext cx="2285988" cy="1714936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4643438" y="4357694"/>
            <a:ext cx="1785950" cy="461665"/>
          </a:xfrm>
          <a:prstGeom prst="rect">
            <a:avLst/>
          </a:prstGeom>
          <a:solidFill>
            <a:schemeClr val="bg2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latin typeface="Arial Narrow" pitchFamily="34" charset="0"/>
              </a:rPr>
              <a:t>Železná ruda</a:t>
            </a:r>
            <a:endParaRPr lang="sk-SK" sz="2400" b="1" dirty="0">
              <a:latin typeface="Arial Narrow" pitchFamily="34" charset="0"/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571472" y="1714488"/>
            <a:ext cx="7858180" cy="44627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sk-SK" sz="2800" b="1" dirty="0" smtClean="0">
                <a:latin typeface="Arial Narrow" pitchFamily="34" charset="0"/>
              </a:rPr>
              <a:t>je neušľachtilý kov</a:t>
            </a:r>
          </a:p>
          <a:p>
            <a:pPr>
              <a:buFont typeface="Wingdings" pitchFamily="2" charset="2"/>
              <a:buChar char="Ø"/>
            </a:pPr>
            <a:r>
              <a:rPr lang="sk-SK" sz="2800" b="1" dirty="0" smtClean="0">
                <a:latin typeface="Arial Narrow" pitchFamily="34" charset="0"/>
              </a:rPr>
              <a:t>vyskytuje sa vo forme zlúčenín</a:t>
            </a:r>
          </a:p>
          <a:p>
            <a:pPr>
              <a:buFont typeface="Wingdings" pitchFamily="2" charset="2"/>
              <a:buChar char="Ø"/>
            </a:pPr>
            <a:r>
              <a:rPr lang="sk-SK" sz="2800" b="1" dirty="0" smtClean="0">
                <a:latin typeface="Arial Narrow" pitchFamily="34" charset="0"/>
              </a:rPr>
              <a:t>striebrolesklý</a:t>
            </a:r>
          </a:p>
          <a:p>
            <a:pPr>
              <a:buFont typeface="Wingdings" pitchFamily="2" charset="2"/>
              <a:buChar char="Ø"/>
            </a:pPr>
            <a:r>
              <a:rPr lang="sk-SK" sz="2800" b="1" dirty="0" smtClean="0">
                <a:latin typeface="Arial Narrow" pitchFamily="34" charset="0"/>
              </a:rPr>
              <a:t>magnetické vlastnosti</a:t>
            </a:r>
          </a:p>
          <a:p>
            <a:pPr>
              <a:buFont typeface="Wingdings" pitchFamily="2" charset="2"/>
              <a:buChar char="Ø"/>
            </a:pPr>
            <a:r>
              <a:rPr lang="sk-SK" sz="2800" b="1" dirty="0" smtClean="0">
                <a:latin typeface="Arial Narrow" pitchFamily="34" charset="0"/>
              </a:rPr>
              <a:t>stály len na suchom vzduchu – inak hrdzavie</a:t>
            </a:r>
          </a:p>
          <a:p>
            <a:pPr>
              <a:buFont typeface="Wingdings" pitchFamily="2" charset="2"/>
              <a:buChar char="Ø"/>
            </a:pPr>
            <a:r>
              <a:rPr lang="sk-SK" sz="2800" b="1" dirty="0" smtClean="0">
                <a:latin typeface="Arial Narrow" pitchFamily="34" charset="0"/>
              </a:rPr>
              <a:t>zliatina </a:t>
            </a:r>
            <a:r>
              <a:rPr lang="sk-SK" sz="3200" b="1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Arial Narrow" pitchFamily="34" charset="0"/>
              </a:rPr>
              <a:t>oceľ</a:t>
            </a:r>
            <a:endParaRPr lang="sk-SK" sz="2800" b="1" dirty="0" smtClean="0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2800" b="1" dirty="0" smtClean="0">
                <a:latin typeface="Arial Narrow" pitchFamily="34" charset="0"/>
              </a:rPr>
              <a:t>biogénny prvok</a:t>
            </a:r>
          </a:p>
          <a:p>
            <a:pPr>
              <a:buFont typeface="Wingdings" pitchFamily="2" charset="2"/>
              <a:buChar char="Ø"/>
            </a:pPr>
            <a:endParaRPr lang="sk-SK" sz="2800" dirty="0" smtClean="0"/>
          </a:p>
          <a:p>
            <a:endParaRPr lang="sk-SK" sz="2800" b="1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sk-SK" sz="2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57158" y="357166"/>
            <a:ext cx="8429684" cy="6215106"/>
          </a:xfrm>
          <a:prstGeom prst="rect">
            <a:avLst/>
          </a:prstGeom>
          <a:gradFill flip="none" rotWithShape="1">
            <a:gsLst>
              <a:gs pos="0">
                <a:srgbClr val="E3ABFF"/>
              </a:gs>
              <a:gs pos="50000">
                <a:srgbClr val="8A4FFF"/>
              </a:gs>
            </a:gsLst>
            <a:lin ang="10800000" scaled="1"/>
            <a:tileRect/>
          </a:gradFill>
          <a:ln>
            <a:noFill/>
          </a:ln>
          <a:effectLst>
            <a:outerShdw blurRad="127000" dist="215900" dir="3000000" algn="ctr" rotWithShape="0">
              <a:schemeClr val="accent4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857224" y="642918"/>
            <a:ext cx="7072362" cy="1143000"/>
          </a:xfrm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sk-SK" sz="4800" dirty="0" smtClean="0">
                <a:solidFill>
                  <a:srgbClr val="00B0F0"/>
                </a:solidFill>
                <a:latin typeface="Impact" pitchFamily="34" charset="0"/>
              </a:rPr>
              <a:t>Výroba železa </a:t>
            </a:r>
            <a:endParaRPr lang="sk-SK" sz="4800" dirty="0">
              <a:solidFill>
                <a:srgbClr val="00B0F0"/>
              </a:solidFill>
              <a:latin typeface="Impact" pitchFamily="34" charset="0"/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571472" y="1500174"/>
            <a:ext cx="8143932" cy="32316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sk-SK" sz="2800" b="1" dirty="0" smtClean="0">
                <a:latin typeface="Arial Narrow" pitchFamily="34" charset="0"/>
              </a:rPr>
              <a:t>na Slovensku sa železo vyrába </a:t>
            </a:r>
            <a:r>
              <a:rPr lang="sk-SK" sz="3200" b="1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Arial Narrow" pitchFamily="34" charset="0"/>
              </a:rPr>
              <a:t>v Košiciach</a:t>
            </a:r>
            <a:endParaRPr lang="sk-SK" sz="2800" b="1" dirty="0" smtClean="0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2800" b="1" dirty="0" smtClean="0">
                <a:latin typeface="Arial Narrow" pitchFamily="34" charset="0"/>
              </a:rPr>
              <a:t>vyrába sa vo </a:t>
            </a:r>
            <a:r>
              <a:rPr lang="sk-SK" sz="3200" b="1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Arial Narrow" pitchFamily="34" charset="0"/>
              </a:rPr>
              <a:t>vysokej peci </a:t>
            </a:r>
            <a:r>
              <a:rPr lang="sk-SK" sz="2800" b="1" dirty="0" smtClean="0">
                <a:latin typeface="Arial Narrow" pitchFamily="34" charset="0"/>
              </a:rPr>
              <a:t>(nádoba vysoká asi 50 m)</a:t>
            </a:r>
          </a:p>
          <a:p>
            <a:endParaRPr lang="sk-SK" sz="2800" dirty="0" smtClean="0"/>
          </a:p>
          <a:p>
            <a:pPr>
              <a:buFont typeface="Wingdings" pitchFamily="2" charset="2"/>
              <a:buChar char="Ø"/>
            </a:pPr>
            <a:endParaRPr lang="sk-SK" sz="2800" dirty="0" smtClean="0"/>
          </a:p>
          <a:p>
            <a:pPr>
              <a:buFont typeface="Wingdings" pitchFamily="2" charset="2"/>
              <a:buChar char="Ø"/>
            </a:pPr>
            <a:endParaRPr lang="sk-SK" sz="2800" dirty="0" smtClean="0"/>
          </a:p>
          <a:p>
            <a:endParaRPr lang="sk-SK" sz="2800" b="1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sk-SK" sz="2800" b="1" dirty="0">
              <a:latin typeface="Arial Narrow" pitchFamily="34" charset="0"/>
            </a:endParaRPr>
          </a:p>
        </p:txBody>
      </p:sp>
      <p:pic>
        <p:nvPicPr>
          <p:cNvPr id="7" name="Obrázek 24" descr="vysoka_pec_2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577650"/>
            <a:ext cx="2640578" cy="385172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9" name="Obrázok 8" descr="u_s_steel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206731"/>
            <a:ext cx="4572032" cy="3048021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8" name="Zástupný symbol pro obsah 8" descr="Vysoka_pec_c._3_(1)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29058" y="2571743"/>
            <a:ext cx="1876427" cy="2511267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57158" y="357166"/>
            <a:ext cx="8429684" cy="6215106"/>
          </a:xfrm>
          <a:prstGeom prst="rect">
            <a:avLst/>
          </a:prstGeom>
          <a:gradFill flip="none" rotWithShape="1">
            <a:gsLst>
              <a:gs pos="0">
                <a:srgbClr val="E3ABFF"/>
              </a:gs>
              <a:gs pos="50000">
                <a:srgbClr val="8A4FFF"/>
              </a:gs>
            </a:gsLst>
            <a:lin ang="10800000" scaled="1"/>
            <a:tileRect/>
          </a:gradFill>
          <a:ln>
            <a:noFill/>
          </a:ln>
          <a:effectLst>
            <a:outerShdw blurRad="127000" dist="215900" dir="3000000" algn="ctr" rotWithShape="0">
              <a:schemeClr val="accent4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3" name="Zástupný symbol pro obsah 5" descr="Odpich_suroveho_zeleza_pres_piskove_loze_do_veronik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785813"/>
            <a:ext cx="7375525" cy="5532437"/>
          </a:xfrm>
          <a:ln w="38100">
            <a:solidFill>
              <a:srgbClr val="00B0F0"/>
            </a:solidFill>
          </a:ln>
        </p:spPr>
      </p:pic>
      <p:pic>
        <p:nvPicPr>
          <p:cNvPr id="5" name="Obrázek 2" descr="vysoka_pec_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14422"/>
            <a:ext cx="3151637" cy="2073268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57158" y="357166"/>
            <a:ext cx="8429684" cy="6215106"/>
          </a:xfrm>
          <a:prstGeom prst="rect">
            <a:avLst/>
          </a:prstGeom>
          <a:gradFill flip="none" rotWithShape="1">
            <a:gsLst>
              <a:gs pos="0">
                <a:srgbClr val="E3ABFF"/>
              </a:gs>
              <a:gs pos="50000">
                <a:srgbClr val="8A4FFF"/>
              </a:gs>
            </a:gsLst>
            <a:lin ang="10800000" scaled="1"/>
            <a:tileRect/>
          </a:gradFill>
          <a:ln>
            <a:noFill/>
          </a:ln>
          <a:effectLst>
            <a:outerShdw blurRad="127000" dist="215900" dir="3000000" algn="ctr" rotWithShape="0">
              <a:schemeClr val="accent4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3" name="Obrázek 1" descr="vysoka_pec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1546"/>
            <a:ext cx="7569200" cy="500062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Vlastná 9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0F24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448</Words>
  <Application>Microsoft Office PowerPoint</Application>
  <PresentationFormat>Prezentácia na obrazovke (4:3)</PresentationFormat>
  <Paragraphs>138</Paragraphs>
  <Slides>18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Calibri</vt:lpstr>
      <vt:lpstr>Impact</vt:lpstr>
      <vt:lpstr>Wingdings</vt:lpstr>
      <vt:lpstr>Motív Office</vt:lpstr>
      <vt:lpstr>Železo</vt:lpstr>
      <vt:lpstr>Postavenie v PTP </vt:lpstr>
      <vt:lpstr>Magnetické vlastnosti železa</vt:lpstr>
      <vt:lpstr>Reakcia železa s roztokom chloridu meďnatého</vt:lpstr>
      <vt:lpstr>Výskyt </vt:lpstr>
      <vt:lpstr>Vlastnosti </vt:lpstr>
      <vt:lpstr>Výroba železa </vt:lpstr>
      <vt:lpstr>Prezentácia programu PowerPoint</vt:lpstr>
      <vt:lpstr>Prezentácia programu PowerPoint</vt:lpstr>
      <vt:lpstr>Výroba </vt:lpstr>
      <vt:lpstr>Liatina  </vt:lpstr>
      <vt:lpstr>Oceľ </vt:lpstr>
      <vt:lpstr>Korózia  - hrdzavenie </vt:lpstr>
      <vt:lpstr>Biogénny prvok </vt:lpstr>
      <vt:lpstr>Potraviny s najväčším obsahom železa </vt:lpstr>
      <vt:lpstr>Prezentácia programu PowerPoint</vt:lpstr>
      <vt:lpstr>Zdroje obrázkov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Mgr. Mariana Pavelčáková</dc:creator>
  <cp:lastModifiedBy>Uzivatel</cp:lastModifiedBy>
  <cp:revision>96</cp:revision>
  <dcterms:created xsi:type="dcterms:W3CDTF">2010-09-30T13:35:47Z</dcterms:created>
  <dcterms:modified xsi:type="dcterms:W3CDTF">2021-02-17T10:20:23Z</dcterms:modified>
</cp:coreProperties>
</file>