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15"/>
  </p:notesMasterIdLst>
  <p:handoutMasterIdLst>
    <p:handoutMasterId r:id="rId16"/>
  </p:handoutMasterIdLst>
  <p:sldIdLst>
    <p:sldId id="281" r:id="rId5"/>
    <p:sldId id="259" r:id="rId6"/>
    <p:sldId id="289" r:id="rId7"/>
    <p:sldId id="272" r:id="rId8"/>
    <p:sldId id="288" r:id="rId9"/>
    <p:sldId id="290" r:id="rId10"/>
    <p:sldId id="291" r:id="rId11"/>
    <p:sldId id="270" r:id="rId12"/>
    <p:sldId id="283" r:id="rId13"/>
    <p:sldId id="284" r:id="rId14"/>
  </p:sldIdLst>
  <p:sldSz cx="12188825" cy="6858000"/>
  <p:notesSz cx="6858000" cy="9144000"/>
  <p:defaultTextStyle>
    <a:defPPr rtl="0">
      <a:defRPr lang="sk-SK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25" autoAdjust="0"/>
  </p:normalViewPr>
  <p:slideViewPr>
    <p:cSldViewPr showGuides="1">
      <p:cViewPr varScale="1">
        <p:scale>
          <a:sx n="89" d="100"/>
          <a:sy n="89" d="100"/>
        </p:scale>
        <p:origin x="466" y="72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89" d="100"/>
          <a:sy n="89" d="100"/>
        </p:scale>
        <p:origin x="375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>
              <a:solidFill>
                <a:schemeClr val="tx2"/>
              </a:solidFill>
            </a:endParaRP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EB3D3B-BAF7-48D9-9F9E-A61EC0954146}" type="datetime1">
              <a:rPr lang="sk-SK" smtClean="0">
                <a:solidFill>
                  <a:schemeClr val="tx2"/>
                </a:solidFill>
              </a:rPr>
              <a:t>7. 12. 2021</a:t>
            </a:fld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>
              <a:solidFill>
                <a:schemeClr val="tx2"/>
              </a:solidFill>
            </a:endParaRPr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sk-SK">
                <a:solidFill>
                  <a:schemeClr val="tx2"/>
                </a:solidFill>
              </a:rPr>
              <a:t>‹#›</a:t>
            </a:fld>
            <a:endParaRPr lang="sk-SK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FE12DD3-D414-4E6B-9E8D-E560E2DF46E7}" type="datetime1">
              <a:rPr lang="sk-SK" smtClean="0"/>
              <a:pPr/>
              <a:t>7. 12. 2021</a:t>
            </a:fld>
            <a:endParaRPr lang="sk-SK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sk-SK" noProof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69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sk-SK" smtClean="0"/>
              <a:pPr rtl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697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269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sk-SK" smtClean="0"/>
              <a:pPr rtl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276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sk-SK" smtClean="0"/>
              <a:pPr rtl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3580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sk-SK" smtClean="0"/>
              <a:pPr rtl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078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sk-SK" smtClean="0"/>
              <a:pPr rtl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817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sk-SK" smtClean="0"/>
              <a:pPr rtl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5519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sk-SK" smtClean="0"/>
              <a:pPr rtl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6203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sk-SK" smtClean="0"/>
              <a:pPr rtl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854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>
            <a:extLst>
              <a:ext uri="{FF2B5EF4-FFF2-40B4-BE49-F238E27FC236}">
                <a16:creationId xmlns:a16="http://schemas.microsoft.com/office/drawing/2014/main" xmlns="" id="{344AB447-BDFD-4FA4-9A82-52202FFD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2801"/>
          <a:stretch/>
        </p:blipFill>
        <p:spPr>
          <a:xfrm>
            <a:off x="6856412" y="0"/>
            <a:ext cx="5294313" cy="68580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xmlns="" id="{FADFEC34-EAD1-470C-B1D7-476DAA0B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812" y="0"/>
            <a:ext cx="6858000" cy="68580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xmlns="" id="{6FF142A7-701F-6940-8E95-0D4830D76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68483" y="521171"/>
            <a:ext cx="6201033" cy="5815657"/>
          </a:xfrm>
          <a:prstGeom prst="rect">
            <a:avLst/>
          </a:prstGeom>
        </p:spPr>
      </p:pic>
      <p:sp>
        <p:nvSpPr>
          <p:cNvPr id="6" name="Zástupný symbol textu Podnadpis 1">
            <a:extLst>
              <a:ext uri="{FF2B5EF4-FFF2-40B4-BE49-F238E27FC236}">
                <a16:creationId xmlns:a16="http://schemas.microsoft.com/office/drawing/2014/main" xmlns="" id="{5A1F9EF5-B88C-405C-9168-EDE6A70749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4813" y="1752600"/>
            <a:ext cx="3757612" cy="609600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sk-SK" noProof="0"/>
              <a:t>Kliknite sem a upravte</a:t>
            </a:r>
          </a:p>
        </p:txBody>
      </p:sp>
      <p:sp>
        <p:nvSpPr>
          <p:cNvPr id="19" name="Zástupný symbol textu Podnadpis 2">
            <a:extLst>
              <a:ext uri="{FF2B5EF4-FFF2-40B4-BE49-F238E27FC236}">
                <a16:creationId xmlns:a16="http://schemas.microsoft.com/office/drawing/2014/main" xmlns="" id="{D2282B87-09AC-4246-8C13-92CF93907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14813" y="4844142"/>
            <a:ext cx="3757612" cy="609600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sk-SK" noProof="0"/>
              <a:t>Kliknite sem a upravte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4A909A-2E72-4DBE-BD02-0B20CFB2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4811" y="2361521"/>
            <a:ext cx="3757613" cy="2481941"/>
          </a:xfrm>
        </p:spPr>
        <p:txBody>
          <a:bodyPr vert="horz" lIns="121899" tIns="60949" rIns="121899" bIns="60949" rtlCol="0" anchor="ctr">
            <a:normAutofit/>
          </a:bodyPr>
          <a:lstStyle>
            <a:lvl1pPr algn="ctr">
              <a:defRPr lang="en-US" sz="72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 algn="ctr" rtl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Tx/>
            </a:pPr>
            <a:r>
              <a:rPr lang="sk-SK" noProof="0" dirty="0"/>
              <a:t>Pridajte nadpis</a:t>
            </a:r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malého kruh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xmlns="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Zástupný text 12">
            <a:extLst>
              <a:ext uri="{FF2B5EF4-FFF2-40B4-BE49-F238E27FC236}">
                <a16:creationId xmlns:a16="http://schemas.microsoft.com/office/drawing/2014/main" xmlns="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 rtlCol="0"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4FE576-B3E5-461C-84D8-BF879AF49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sk-SK" noProof="0" dirty="0"/>
              <a:t>Kliknite sem a upravte štýl predlohy nadpisov</a:t>
            </a:r>
          </a:p>
        </p:txBody>
      </p:sp>
    </p:spTree>
    <p:extLst>
      <p:ext uri="{BB962C8B-B14F-4D97-AF65-F5344CB8AC3E}">
        <p14:creationId xmlns:p14="http://schemas.microsoft.com/office/powerpoint/2010/main" val="1680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ré rozloženie malého kruh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xmlns="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Zástupný text 12">
            <a:extLst>
              <a:ext uri="{FF2B5EF4-FFF2-40B4-BE49-F238E27FC236}">
                <a16:creationId xmlns:a16="http://schemas.microsoft.com/office/drawing/2014/main" xmlns="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 rtlCol="0"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4FE576-B3E5-461C-84D8-BF879AF49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sk-SK" noProof="0" dirty="0"/>
              <a:t>Kliknite sem a upravte štýl predlohy nadpisov</a:t>
            </a:r>
          </a:p>
        </p:txBody>
      </p:sp>
    </p:spTree>
    <p:extLst>
      <p:ext uri="{BB962C8B-B14F-4D97-AF65-F5344CB8AC3E}">
        <p14:creationId xmlns:p14="http://schemas.microsoft.com/office/powerpoint/2010/main" val="28001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ircle Layout_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xmlns="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2801"/>
          <a:stretch/>
        </p:blipFill>
        <p:spPr>
          <a:xfrm>
            <a:off x="6882605" y="990"/>
            <a:ext cx="5294313" cy="6858000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xmlns="" id="{D12EB5EE-DDAA-D449-95BC-BCAFCC6E6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0725" y="685800"/>
            <a:ext cx="5562600" cy="1143000"/>
          </a:xfrm>
        </p:spPr>
        <p:txBody>
          <a:bodyPr rtlCol="0"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720725" y="1828800"/>
            <a:ext cx="5562600" cy="4470400"/>
          </a:xfrm>
        </p:spPr>
        <p:txBody>
          <a:bodyPr rtlCol="0"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0272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Circle Layout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xmlns="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2801"/>
          <a:stretch/>
        </p:blipFill>
        <p:spPr>
          <a:xfrm>
            <a:off x="6894512" y="0"/>
            <a:ext cx="5294313" cy="6858000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xmlns="" id="{75506675-2304-3948-8A18-BB70E847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0725" y="685800"/>
            <a:ext cx="5562600" cy="1143000"/>
          </a:xfrm>
        </p:spPr>
        <p:txBody>
          <a:bodyPr rtlCol="0"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720725" y="1828800"/>
            <a:ext cx="5562600" cy="4470400"/>
          </a:xfrm>
        </p:spPr>
        <p:txBody>
          <a:bodyPr rtlCol="0"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4090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papiera">
    <p:bg>
      <p:bgPr>
        <a:blipFill dpi="0" rotWithShape="1">
          <a:blip r:embed="rId2">
            <a:alphaModFix amt="30000"/>
            <a:lum/>
          </a:blip>
          <a:srcRect/>
          <a:tile tx="203200" ty="20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741611" y="685800"/>
            <a:ext cx="8763002" cy="990600"/>
          </a:xfrm>
        </p:spPr>
        <p:txBody>
          <a:bodyPr rtlCol="0" anchor="t"/>
          <a:lstStyle>
            <a:lvl1pPr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 noProof="0" dirty="0"/>
              <a:t>Kliknite sem a upravte štýl predlohy nadpisov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xmlns="" id="{688A6A42-7A89-44E1-BBDF-14C2FD224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0812" y="1309974"/>
            <a:ext cx="1830164" cy="4648200"/>
          </a:xfrm>
          <a:prstGeom prst="rect">
            <a:avLst/>
          </a:prstGeom>
        </p:spPr>
      </p:pic>
      <p:sp>
        <p:nvSpPr>
          <p:cNvPr id="8" name="Zástupný symbol obsahu 2">
            <a:extLst>
              <a:ext uri="{FF2B5EF4-FFF2-40B4-BE49-F238E27FC236}">
                <a16:creationId xmlns:a16="http://schemas.microsoft.com/office/drawing/2014/main" xmlns="" id="{421512DC-20C8-4928-B94E-9F191902C57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41611" y="1828800"/>
            <a:ext cx="8763002" cy="4470400"/>
          </a:xfrm>
        </p:spPr>
        <p:txBody>
          <a:bodyPr rtlCol="0"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8A8C2367-53EB-4C39-BD9B-62F18F251DFA}" type="datetime1">
              <a:rPr lang="sk-SK" noProof="0" smtClean="0"/>
              <a:t>7. 12. 2021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sk-SK" noProof="0"/>
              <a:t>Pridanie päty</a:t>
            </a:r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702" r:id="rId3"/>
    <p:sldLayoutId id="2147483699" r:id="rId4"/>
    <p:sldLayoutId id="2147483700" r:id="rId5"/>
    <p:sldLayoutId id="214748369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pos="7247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gif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hyperlink" Target="http://sk.wikipedia.org/wiki/Mili%C3%B3n" TargetMode="Externa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sk-SK" sz="2000" dirty="0">
                <a:solidFill>
                  <a:schemeClr val="accent1"/>
                </a:solidFill>
                <a:latin typeface="Snap ITC" panose="04040A07060A02020202" pitchFamily="82" charset="0"/>
              </a:rPr>
              <a:t>5. ročník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11" y="2242459"/>
            <a:ext cx="3757613" cy="2481941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sk-SK" sz="5400" dirty="0">
                <a:latin typeface="Snap ITC" panose="04040A07060A02020202" pitchFamily="82" charset="0"/>
                <a:cs typeface="Times New Roman" panose="02020603050405020304" pitchFamily="18" charset="0"/>
              </a:rPr>
              <a:t>RÍMSKE ČÍSLA</a:t>
            </a:r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xmlns="" id="{BFB2E407-D5EB-4497-8CCA-679DF1252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sk-SK" sz="2000" dirty="0">
                <a:solidFill>
                  <a:schemeClr val="accent1"/>
                </a:solidFill>
                <a:latin typeface="Snap ITC" panose="04040A07060A02020202" pitchFamily="82" charset="0"/>
              </a:rPr>
              <a:t>Mgr. </a:t>
            </a:r>
            <a:r>
              <a:rPr lang="sk-SK" sz="2000" dirty="0" smtClean="0">
                <a:solidFill>
                  <a:schemeClr val="accent1"/>
                </a:solidFill>
                <a:latin typeface="Snap ITC" panose="04040A07060A02020202" pitchFamily="82" charset="0"/>
              </a:rPr>
              <a:t>Radka </a:t>
            </a:r>
            <a:r>
              <a:rPr lang="sk-SK" sz="2000" dirty="0" err="1" smtClean="0">
                <a:solidFill>
                  <a:schemeClr val="accent1"/>
                </a:solidFill>
                <a:latin typeface="Snap ITC" panose="04040A07060A02020202" pitchFamily="82" charset="0"/>
              </a:rPr>
              <a:t>Vrabcová</a:t>
            </a:r>
            <a:endParaRPr lang="sk-SK" sz="2000" dirty="0">
              <a:solidFill>
                <a:schemeClr val="accent1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xmlns="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685800"/>
            <a:ext cx="8830072" cy="943000"/>
          </a:xfrm>
        </p:spPr>
        <p:txBody>
          <a:bodyPr rtlCol="0" anchor="t">
            <a:noAutofit/>
          </a:bodyPr>
          <a:lstStyle/>
          <a:p>
            <a:pPr rtl="0">
              <a:lnSpc>
                <a:spcPct val="100000"/>
              </a:lnSpc>
            </a:pPr>
            <a:r>
              <a:rPr lang="sk-SK" sz="4000" b="1" dirty="0">
                <a:solidFill>
                  <a:srgbClr val="078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Dnešnú hodinu si zvládol!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767C8789-0E19-4311-8560-0B897E82D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16" y="2204864"/>
            <a:ext cx="4704184" cy="26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t">
            <a:noAutofit/>
          </a:bodyPr>
          <a:lstStyle/>
          <a:p>
            <a:pPr algn="ctr" rtl="0">
              <a:lnSpc>
                <a:spcPct val="100000"/>
              </a:lnSpc>
            </a:pPr>
            <a:r>
              <a:rPr lang="sk-SK" sz="4000" b="1" dirty="0">
                <a:solidFill>
                  <a:srgbClr val="FFC000"/>
                </a:solidFill>
                <a:latin typeface="Snap ITC" panose="04040A07060A02020202" pitchFamily="82" charset="0"/>
              </a:rPr>
              <a:t>Milí piataci!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 algn="ctr" rtl="0"/>
            <a:r>
              <a:rPr lang="sk-SK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lt"/>
                <a:cs typeface="+mn-lt"/>
              </a:rPr>
              <a:t>Dnes si vysvetlíme nové učivo s názvom RÍMSKE ČÍSLA.	</a:t>
            </a:r>
          </a:p>
          <a:p>
            <a:pPr marL="304165" indent="-304165" algn="ctr" rtl="0"/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lt"/>
                <a:cs typeface="+mn-lt"/>
              </a:rPr>
              <a:t>Keďže takéto čísla používali už starí Rimania, zavolali sme si na pomoc dvoch kamarátov –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lt"/>
                <a:cs typeface="+mn-lt"/>
              </a:rPr>
              <a:t>Asterixa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lt"/>
                <a:cs typeface="+mn-lt"/>
              </a:rPr>
              <a:t> a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lt"/>
                <a:cs typeface="+mn-lt"/>
              </a:rPr>
              <a:t>Obelixa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lt"/>
                <a:cs typeface="+mn-lt"/>
              </a:rPr>
              <a:t>.</a:t>
            </a:r>
          </a:p>
          <a:p>
            <a:pPr marL="304165" indent="-304165" algn="ctr" rtl="0"/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lt"/>
                <a:cs typeface="+mn-lt"/>
              </a:rPr>
              <a:t>Tí vám teraz povedia, čo to vlastne rímske čísla sú, ako sa používajú a naučia vás ich správne zapisovať.</a:t>
            </a:r>
          </a:p>
          <a:p>
            <a:pPr marL="304165" indent="-304165" algn="ctr" rtl="0"/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lt"/>
                <a:cs typeface="+mn-lt"/>
              </a:rPr>
              <a:t>Tak poďme nato!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lt"/>
                <a:cs typeface="+mn-lt"/>
              </a:rPr>
              <a:t>Obelix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lt"/>
                <a:cs typeface="+mn-lt"/>
              </a:rPr>
              <a:t>, vstávaj! Hodina sa práve začína.</a:t>
            </a:r>
          </a:p>
          <a:p>
            <a:pPr marL="730885" lvl="1" indent="-304165" rtl="0"/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672F4EF8-9A76-4706-94C6-46B309250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4" t="29027" r="9366" b="13044"/>
          <a:stretch/>
        </p:blipFill>
        <p:spPr>
          <a:xfrm>
            <a:off x="6091202" y="3545396"/>
            <a:ext cx="4881648" cy="34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C4620B0B-BCC1-4BED-BF4D-17691AE3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980728"/>
            <a:ext cx="3886199" cy="1838670"/>
          </a:xfrm>
        </p:spPr>
        <p:txBody>
          <a:bodyPr rtlCol="0"/>
          <a:lstStyle/>
          <a:p>
            <a:pPr algn="ctr" rtl="0"/>
            <a:r>
              <a:rPr lang="sk-SK" dirty="0">
                <a:solidFill>
                  <a:srgbClr val="FFC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Trošku histórie</a:t>
            </a:r>
          </a:p>
        </p:txBody>
      </p:sp>
      <p:pic>
        <p:nvPicPr>
          <p:cNvPr id="5" name="Grafika 4" descr="náčrt trofeje na vrchole kníh poukladaných na sebe">
            <a:extLst>
              <a:ext uri="{FF2B5EF4-FFF2-40B4-BE49-F238E27FC236}">
                <a16:creationId xmlns:a16="http://schemas.microsoft.com/office/drawing/2014/main" xmlns="" id="{382A4C56-4887-E643-AA59-89B7118B8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09622" y="3962400"/>
            <a:ext cx="1531180" cy="2041573"/>
          </a:xfrm>
          <a:prstGeom prst="rect">
            <a:avLst/>
          </a:prstGeom>
        </p:spPr>
      </p:pic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xmlns="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20864" y="385359"/>
            <a:ext cx="5958124" cy="4343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to spôsob zápisu čísel pomocou písmen abecedy</a:t>
            </a:r>
          </a:p>
          <a:p>
            <a:pPr>
              <a:buFont typeface="Wingdings" pitchFamily="2" charset="2"/>
              <a:buChar char="v"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Takto zapisovali číslice už starí Rimania</a:t>
            </a:r>
          </a:p>
          <a:p>
            <a:pPr>
              <a:buFont typeface="Wingdings" pitchFamily="2" charset="2"/>
              <a:buChar char="v"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 stredoveku v západnej Európe zaviedli vylepšenia</a:t>
            </a:r>
          </a:p>
          <a:p>
            <a:pPr>
              <a:buFont typeface="Wingdings" pitchFamily="2" charset="2"/>
              <a:buChar char="v"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Používajú sa dodnes na hodinovom ciferníku, nájdete ich na starých budovách, číslujú sa tak kapitoly v knihách, poradia panovníkov, kapitoly v knihe, ...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7D220DF8-31E0-45BC-BB65-FAAF15DEBD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76" t="7349" r="23343" b="11871"/>
          <a:stretch/>
        </p:blipFill>
        <p:spPr>
          <a:xfrm>
            <a:off x="9508800" y="2876874"/>
            <a:ext cx="2680025" cy="39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xmlns="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t">
            <a:noAutofit/>
          </a:bodyPr>
          <a:lstStyle/>
          <a:p>
            <a:pPr rtl="0">
              <a:lnSpc>
                <a:spcPct val="100000"/>
              </a:lnSpc>
            </a:pPr>
            <a:r>
              <a:rPr lang="sk-SK" sz="4000" b="1" dirty="0">
                <a:solidFill>
                  <a:srgbClr val="92D050"/>
                </a:solidFill>
                <a:latin typeface="Snap ITC" panose="04040A07060A02020202" pitchFamily="82" charset="0"/>
              </a:rPr>
              <a:t>Základné symboly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 algn="ctr" rtl="0">
              <a:buClr>
                <a:schemeClr val="bg1"/>
              </a:buClr>
            </a:pPr>
            <a:r>
              <a:rPr lang="sk-SK" dirty="0"/>
              <a:t>Rimania počítali na prstoch. Čísla 1, 2, 3, 5 a 10 teda vlastne predstavujú akoby prsty.</a:t>
            </a:r>
          </a:p>
          <a:p>
            <a:pPr algn="ctr">
              <a:buFont typeface="Wingdings" pitchFamily="2" charset="2"/>
              <a:buChar char="§"/>
            </a:pPr>
            <a:r>
              <a:rPr lang="sk-SK" sz="2000" b="1" dirty="0">
                <a:solidFill>
                  <a:srgbClr val="078B0A"/>
                </a:solidFill>
                <a:latin typeface="Comic Sans MS" pitchFamily="66" charset="0"/>
              </a:rPr>
              <a:t>I = 1</a:t>
            </a:r>
          </a:p>
          <a:p>
            <a:pPr algn="ctr">
              <a:buFont typeface="Wingdings" pitchFamily="2" charset="2"/>
              <a:buChar char="§"/>
            </a:pPr>
            <a:r>
              <a:rPr lang="sk-SK" sz="2000" b="1" dirty="0">
                <a:solidFill>
                  <a:srgbClr val="078B0A"/>
                </a:solidFill>
                <a:latin typeface="Comic Sans MS" pitchFamily="66" charset="0"/>
              </a:rPr>
              <a:t>V = 5 </a:t>
            </a:r>
          </a:p>
          <a:p>
            <a:pPr algn="ctr">
              <a:buFont typeface="Wingdings" pitchFamily="2" charset="2"/>
              <a:buChar char="§"/>
            </a:pPr>
            <a:r>
              <a:rPr lang="sk-SK" sz="2000" b="1" dirty="0">
                <a:solidFill>
                  <a:srgbClr val="078B0A"/>
                </a:solidFill>
                <a:latin typeface="Comic Sans MS" pitchFamily="66" charset="0"/>
              </a:rPr>
              <a:t>X = 10</a:t>
            </a:r>
          </a:p>
          <a:p>
            <a:pPr algn="ctr">
              <a:buFont typeface="Wingdings" pitchFamily="2" charset="2"/>
              <a:buChar char="§"/>
            </a:pPr>
            <a:r>
              <a:rPr lang="sk-SK" sz="2000" b="1" dirty="0">
                <a:solidFill>
                  <a:srgbClr val="078B0A"/>
                </a:solidFill>
                <a:latin typeface="Comic Sans MS" pitchFamily="66" charset="0"/>
              </a:rPr>
              <a:t>L = 50</a:t>
            </a:r>
          </a:p>
          <a:p>
            <a:pPr algn="ctr">
              <a:buFont typeface="Wingdings" pitchFamily="2" charset="2"/>
              <a:buChar char="§"/>
            </a:pPr>
            <a:r>
              <a:rPr lang="sk-SK" sz="2000" b="1" dirty="0">
                <a:solidFill>
                  <a:srgbClr val="078B0A"/>
                </a:solidFill>
                <a:latin typeface="Comic Sans MS" pitchFamily="66" charset="0"/>
              </a:rPr>
              <a:t>C = 100</a:t>
            </a:r>
          </a:p>
          <a:p>
            <a:pPr algn="ctr">
              <a:buFont typeface="Wingdings" pitchFamily="2" charset="2"/>
              <a:buChar char="§"/>
            </a:pPr>
            <a:r>
              <a:rPr lang="sk-SK" sz="2000" b="1" dirty="0">
                <a:solidFill>
                  <a:srgbClr val="078B0A"/>
                </a:solidFill>
                <a:latin typeface="Comic Sans MS" pitchFamily="66" charset="0"/>
              </a:rPr>
              <a:t>D = 500</a:t>
            </a:r>
          </a:p>
          <a:p>
            <a:pPr algn="ctr">
              <a:buFont typeface="Wingdings" pitchFamily="2" charset="2"/>
              <a:buChar char="§"/>
            </a:pPr>
            <a:r>
              <a:rPr lang="sk-SK" sz="2000" b="1" dirty="0">
                <a:solidFill>
                  <a:srgbClr val="078B0A"/>
                </a:solidFill>
                <a:latin typeface="Comic Sans MS" pitchFamily="66" charset="0"/>
              </a:rPr>
              <a:t>M = 1000</a:t>
            </a:r>
          </a:p>
          <a:p>
            <a:pPr marL="304165" indent="-304165" algn="ctr" rtl="0">
              <a:buClr>
                <a:schemeClr val="bg1"/>
              </a:buClr>
            </a:pPr>
            <a:endParaRPr lang="sk-SK" sz="2000" dirty="0"/>
          </a:p>
          <a:p>
            <a:pPr marL="304165" indent="-304165" rtl="0">
              <a:buClr>
                <a:schemeClr val="bg1"/>
              </a:buClr>
            </a:pPr>
            <a:endParaRPr lang="sk-SK" sz="2000" dirty="0">
              <a:solidFill>
                <a:schemeClr val="bg1"/>
              </a:solidFill>
            </a:endParaRPr>
          </a:p>
        </p:txBody>
      </p:sp>
      <p:pic>
        <p:nvPicPr>
          <p:cNvPr id="4" name="Picture 9" descr="r_ruka_x">
            <a:extLst>
              <a:ext uri="{FF2B5EF4-FFF2-40B4-BE49-F238E27FC236}">
                <a16:creationId xmlns:a16="http://schemas.microsoft.com/office/drawing/2014/main" xmlns="" id="{2C822FB3-16EE-4C71-8868-1BE4D28AC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0476" y="548680"/>
            <a:ext cx="2009780" cy="37849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5" name="Picture 7" descr="r_ruka_v">
            <a:extLst>
              <a:ext uri="{FF2B5EF4-FFF2-40B4-BE49-F238E27FC236}">
                <a16:creationId xmlns:a16="http://schemas.microsoft.com/office/drawing/2014/main" xmlns="" id="{E10E4F9A-16B7-411F-A563-03FDE2DB9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7788" y="4221088"/>
            <a:ext cx="1714512" cy="22059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72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D299D361-319F-4BC4-81C4-F32BBF7A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945698"/>
            <a:ext cx="3886199" cy="1873700"/>
          </a:xfrm>
        </p:spPr>
        <p:txBody>
          <a:bodyPr rtlCol="0"/>
          <a:lstStyle/>
          <a:p>
            <a:pPr algn="ctr" rtl="0"/>
            <a:r>
              <a:rPr lang="sk-SK" dirty="0">
                <a:latin typeface="Snap ITC" panose="04040A07060A02020202" pitchFamily="82" charset="0"/>
                <a:cs typeface="Times New Roman" panose="02020603050405020304" pitchFamily="18" charset="0"/>
              </a:rPr>
              <a:t>Pravidlá zápisu</a:t>
            </a:r>
          </a:p>
        </p:txBody>
      </p:sp>
      <p:pic>
        <p:nvPicPr>
          <p:cNvPr id="4" name="Grafika 3" descr="náčrt otvorenej knihy, žiarovky a slova „nápad“">
            <a:extLst>
              <a:ext uri="{FF2B5EF4-FFF2-40B4-BE49-F238E27FC236}">
                <a16:creationId xmlns:a16="http://schemas.microsoft.com/office/drawing/2014/main" xmlns="" id="{2EFEDB6D-C50E-3C40-A621-346302CA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56012" y="4498453"/>
            <a:ext cx="2327332" cy="1873700"/>
          </a:xfrm>
          <a:prstGeom prst="rect">
            <a:avLst/>
          </a:prstGeom>
        </p:spPr>
      </p:pic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xmlns="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4224" y="476672"/>
            <a:ext cx="5760640" cy="4343400"/>
          </a:xfrm>
        </p:spPr>
        <p:txBody>
          <a:bodyPr rtlCol="0"/>
          <a:lstStyle/>
          <a:p>
            <a:r>
              <a:rPr lang="sk-SK" dirty="0">
                <a:solidFill>
                  <a:srgbClr val="002060"/>
                </a:solidFill>
                <a:latin typeface="Comic Sans MS" pitchFamily="66" charset="0"/>
              </a:rPr>
              <a:t>Ak sa číslica nachádza </a:t>
            </a:r>
            <a:r>
              <a:rPr lang="sk-SK" dirty="0">
                <a:solidFill>
                  <a:srgbClr val="FFFF00"/>
                </a:solidFill>
                <a:latin typeface="Comic Sans MS" pitchFamily="66" charset="0"/>
              </a:rPr>
              <a:t>pred </a:t>
            </a:r>
            <a:r>
              <a:rPr lang="sk-SK" dirty="0">
                <a:solidFill>
                  <a:srgbClr val="002060"/>
                </a:solidFill>
                <a:latin typeface="Comic Sans MS" pitchFamily="66" charset="0"/>
              </a:rPr>
              <a:t>rovnakou alebo </a:t>
            </a:r>
            <a:r>
              <a:rPr lang="sk-SK" dirty="0">
                <a:solidFill>
                  <a:srgbClr val="FFFF00"/>
                </a:solidFill>
                <a:latin typeface="Comic Sans MS" pitchFamily="66" charset="0"/>
              </a:rPr>
              <a:t>menšou číslicou</a:t>
            </a:r>
            <a:r>
              <a:rPr lang="sk-SK" dirty="0">
                <a:solidFill>
                  <a:srgbClr val="002060"/>
                </a:solidFill>
                <a:latin typeface="Comic Sans MS" pitchFamily="66" charset="0"/>
              </a:rPr>
              <a:t>, jej hodnota sa </a:t>
            </a:r>
            <a:r>
              <a:rPr lang="sk-SK" dirty="0">
                <a:solidFill>
                  <a:srgbClr val="FFFF00"/>
                </a:solidFill>
                <a:latin typeface="Comic Sans MS" pitchFamily="66" charset="0"/>
              </a:rPr>
              <a:t>pripočítava</a:t>
            </a:r>
          </a:p>
          <a:p>
            <a:pPr rtl="0">
              <a:buClr>
                <a:schemeClr val="bg1"/>
              </a:buClr>
            </a:pPr>
            <a:r>
              <a:rPr lang="sk-SK" dirty="0"/>
              <a:t>Napr. číslo šesť sa vyjadrí takto: VI – 51 (5 + 1 = 6)</a:t>
            </a:r>
          </a:p>
          <a:p>
            <a:pPr rtl="0">
              <a:buClr>
                <a:schemeClr val="bg1"/>
              </a:buClr>
            </a:pPr>
            <a:endParaRPr lang="sk-SK" dirty="0"/>
          </a:p>
          <a:p>
            <a:r>
              <a:rPr lang="sk-SK" dirty="0">
                <a:solidFill>
                  <a:srgbClr val="FFFF00"/>
                </a:solidFill>
                <a:latin typeface="Comic Sans MS" pitchFamily="66" charset="0"/>
              </a:rPr>
              <a:t>Ak sa číslica nachádza </a:t>
            </a: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pred</a:t>
            </a:r>
            <a:r>
              <a:rPr lang="sk-SK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väčšou</a:t>
            </a:r>
            <a:r>
              <a:rPr lang="sk-SK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sk-SK" dirty="0">
                <a:solidFill>
                  <a:srgbClr val="FFFF00"/>
                </a:solidFill>
                <a:latin typeface="Comic Sans MS" pitchFamily="66" charset="0"/>
              </a:rPr>
              <a:t>číslicou, hodnota menšej číslice </a:t>
            </a: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sa odrátava </a:t>
            </a:r>
          </a:p>
          <a:p>
            <a:r>
              <a:rPr lang="sk-SK" dirty="0"/>
              <a:t>Napr. číslo štyri sa vyjadrí takto: IV – 15 (5 - 1 = 4)</a:t>
            </a:r>
          </a:p>
          <a:p>
            <a:endParaRPr lang="sk-SK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rtl="0">
              <a:buClr>
                <a:schemeClr val="bg1"/>
              </a:buClr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770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D299D361-319F-4BC4-81C4-F32BBF7A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945698"/>
            <a:ext cx="3886199" cy="1873700"/>
          </a:xfrm>
        </p:spPr>
        <p:txBody>
          <a:bodyPr rtlCol="0"/>
          <a:lstStyle/>
          <a:p>
            <a:pPr algn="ctr" rtl="0"/>
            <a:r>
              <a:rPr lang="sk-SK" dirty="0">
                <a:latin typeface="Snap ITC" panose="04040A07060A02020202" pitchFamily="82" charset="0"/>
                <a:cs typeface="Times New Roman" panose="02020603050405020304" pitchFamily="18" charset="0"/>
              </a:rPr>
              <a:t>Pravidlá zápisu</a:t>
            </a:r>
          </a:p>
        </p:txBody>
      </p:sp>
      <p:pic>
        <p:nvPicPr>
          <p:cNvPr id="4" name="Grafika 3" descr="náčrt otvorenej knihy, žiarovky a slova „nápad“">
            <a:extLst>
              <a:ext uri="{FF2B5EF4-FFF2-40B4-BE49-F238E27FC236}">
                <a16:creationId xmlns:a16="http://schemas.microsoft.com/office/drawing/2014/main" xmlns="" id="{2EFEDB6D-C50E-3C40-A621-346302CA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56012" y="4498453"/>
            <a:ext cx="2327332" cy="1873700"/>
          </a:xfrm>
          <a:prstGeom prst="rect">
            <a:avLst/>
          </a:prstGeom>
        </p:spPr>
      </p:pic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xmlns="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19" y="476672"/>
            <a:ext cx="5760640" cy="4343400"/>
          </a:xfrm>
        </p:spPr>
        <p:txBody>
          <a:bodyPr rtlCol="0"/>
          <a:lstStyle/>
          <a:p>
            <a:r>
              <a:rPr lang="sk-SK" dirty="0">
                <a:solidFill>
                  <a:srgbClr val="002060"/>
                </a:solidFill>
                <a:latin typeface="Comic Sans MS" pitchFamily="66" charset="0"/>
              </a:rPr>
              <a:t>Čísla sa vždy zapisujú podľa veľkostí – zľava doprava </a:t>
            </a:r>
            <a:r>
              <a:rPr lang="sk-SK" dirty="0">
                <a:latin typeface="Comic Sans MS" pitchFamily="66" charset="0"/>
              </a:rPr>
              <a:t>od najväčšieho po najmenšie</a:t>
            </a:r>
          </a:p>
          <a:p>
            <a:pPr marL="0" indent="0">
              <a:buNone/>
            </a:pPr>
            <a:endParaRPr lang="sk-SK" dirty="0">
              <a:latin typeface="Comic Sans MS" pitchFamily="66" charset="0"/>
            </a:endParaRPr>
          </a:p>
          <a:p>
            <a:r>
              <a:rPr lang="sk-SK" dirty="0">
                <a:solidFill>
                  <a:srgbClr val="002060"/>
                </a:solidFill>
                <a:latin typeface="Comic Sans MS" pitchFamily="66" charset="0"/>
              </a:rPr>
              <a:t>Čísla 1, 10, 100 a 1000 (I, X, C, M) sa môžu opakovať maximálne </a:t>
            </a:r>
            <a:r>
              <a:rPr lang="sk-SK" dirty="0">
                <a:latin typeface="Comic Sans MS" pitchFamily="66" charset="0"/>
              </a:rPr>
              <a:t>trikrát</a:t>
            </a:r>
            <a:r>
              <a:rPr lang="sk-SK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sk-SK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sk-SK" dirty="0">
                <a:solidFill>
                  <a:srgbClr val="002060"/>
                </a:solidFill>
                <a:latin typeface="Comic Sans MS" pitchFamily="66" charset="0"/>
              </a:rPr>
              <a:t>Čísla 5, 50 a 500 (V, L, D) sa nemôžu opakovať</a:t>
            </a:r>
            <a:endParaRPr lang="sk-SK" dirty="0"/>
          </a:p>
          <a:p>
            <a:endParaRPr lang="sk-SK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rtl="0">
              <a:buClr>
                <a:schemeClr val="bg1"/>
              </a:buClr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F4C92B5E-429C-40A5-8DE5-C3FA91A7B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756" y="3981436"/>
            <a:ext cx="2798440" cy="268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C4620B0B-BCC1-4BED-BF4D-17691AE3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980728"/>
            <a:ext cx="3886199" cy="1838670"/>
          </a:xfrm>
        </p:spPr>
        <p:txBody>
          <a:bodyPr rtlCol="0"/>
          <a:lstStyle/>
          <a:p>
            <a:pPr algn="ctr" rtl="0"/>
            <a:r>
              <a:rPr lang="sk-SK" dirty="0">
                <a:solidFill>
                  <a:srgbClr val="FFC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Trošku histórie</a:t>
            </a:r>
          </a:p>
        </p:txBody>
      </p:sp>
      <p:pic>
        <p:nvPicPr>
          <p:cNvPr id="5" name="Grafika 4" descr="náčrt trofeje na vrchole kníh poukladaných na sebe">
            <a:extLst>
              <a:ext uri="{FF2B5EF4-FFF2-40B4-BE49-F238E27FC236}">
                <a16:creationId xmlns:a16="http://schemas.microsoft.com/office/drawing/2014/main" xmlns="" id="{382A4C56-4887-E643-AA59-89B7118B8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09622" y="3962400"/>
            <a:ext cx="1531180" cy="2041573"/>
          </a:xfrm>
          <a:prstGeom prst="rect">
            <a:avLst/>
          </a:prstGeom>
        </p:spPr>
      </p:pic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xmlns="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20864" y="385359"/>
            <a:ext cx="5958124" cy="4343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eaLnBrk="1" hangingPunct="1"/>
            <a:r>
              <a:rPr lang="sk-SK" alt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Rimania nemali žiadne slovo pre </a:t>
            </a:r>
            <a:r>
              <a:rPr lang="sk-SK" alt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milión</a:t>
            </a:r>
            <a:r>
              <a:rPr lang="sk-SK" alt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takéto veľké čísla, čo sa teraz učia piataci, používali veľmi zriedkavo. Až neskôr a najmä v stredoveku bolo nutné zapisovať aj väčšie čísla. 		   		      	</a:t>
            </a:r>
          </a:p>
          <a:p>
            <a:pPr eaLnBrk="1" hangingPunct="1"/>
            <a:r>
              <a:rPr lang="sk-SK" alt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Preto si pomohli tak, že nad znak X napísali rovnú čiarku a dostali 10 000.</a:t>
            </a:r>
          </a:p>
          <a:p>
            <a:pPr eaLnBrk="1" hangingPunct="1"/>
            <a:r>
              <a:rPr lang="sk-SK" alt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isté spravili nad znakom C a vzniklo číslo 100 000.</a:t>
            </a:r>
          </a:p>
          <a:p>
            <a:pPr eaLnBrk="1" hangingPunct="1"/>
            <a:r>
              <a:rPr lang="sk-SK" alt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Viete, ako zapisovali milión?</a:t>
            </a:r>
            <a:br>
              <a:rPr lang="sk-SK" alt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k-SK" alt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Napísali čiaru nad M.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7D220DF8-31E0-45BC-BB65-FAAF15DEBD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276" t="7349" r="23343" b="11871"/>
          <a:stretch/>
        </p:blipFill>
        <p:spPr>
          <a:xfrm>
            <a:off x="9508800" y="2876874"/>
            <a:ext cx="2680025" cy="39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F13039-F0D7-4255-8290-BDC6D98D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611" y="376283"/>
            <a:ext cx="8763002" cy="990600"/>
          </a:xfrm>
        </p:spPr>
        <p:txBody>
          <a:bodyPr rtlCol="0">
            <a:noAutofit/>
          </a:bodyPr>
          <a:lstStyle/>
          <a:p>
            <a:pPr rtl="0"/>
            <a:r>
              <a:rPr lang="sk-SK" dirty="0">
                <a:latin typeface="Snap ITC" panose="04040A07060A02020202" pitchFamily="82" charset="0"/>
              </a:rPr>
              <a:t>Ideme to spolu precvičiť: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0"/>
          </p:nvPr>
        </p:nvSpPr>
        <p:spPr>
          <a:xfrm>
            <a:off x="2741611" y="1268760"/>
            <a:ext cx="8763002" cy="5400600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Milí piataci, ak ste si napísali do svojich zošitov poznámky, </a:t>
            </a:r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Môžeme </a:t>
            </a: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prejsť na druhú časť dnešnej hodiny. </a:t>
            </a:r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Rada </a:t>
            </a: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 som vás s </a:t>
            </a:r>
            <a:r>
              <a:rPr lang="sk-SK" sz="2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Asterixom</a:t>
            </a: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vyvolala </a:t>
            </a: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 tabuli, no dnes to nepôjde a tak si príklady píšte do zošita.</a:t>
            </a:r>
          </a:p>
          <a:p>
            <a:pPr rtl="0"/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Najskôr si spolu napíšeme rímske čísla od 1 po 10:</a:t>
            </a:r>
          </a:p>
          <a:p>
            <a:pPr lvl="1" rtl="0">
              <a:buFont typeface="Courier New" panose="02070309020205020404" pitchFamily="49" charset="0"/>
              <a:buChar char="o"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–I (jeden prst)</a:t>
            </a:r>
          </a:p>
          <a:p>
            <a:pPr lvl="1" rtl="0">
              <a:buFont typeface="Courier New" panose="02070309020205020404" pitchFamily="49" charset="0"/>
              <a:buChar char="o"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– II (dva prsty)</a:t>
            </a:r>
          </a:p>
          <a:p>
            <a:pPr lvl="1" rtl="0">
              <a:buFont typeface="Courier New" panose="02070309020205020404" pitchFamily="49" charset="0"/>
              <a:buChar char="o"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 – III (tri prsty)</a:t>
            </a:r>
          </a:p>
          <a:p>
            <a:pPr lvl="1" rtl="0">
              <a:buFont typeface="Courier New" panose="02070309020205020404" pitchFamily="49" charset="0"/>
              <a:buChar char="o"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 – IV (odčítame od 5 jednotku, lebo štyri rovnaké znaky nemôžu 	byť v jednom zápise)</a:t>
            </a:r>
          </a:p>
          <a:p>
            <a:pPr lvl="1" rtl="0">
              <a:buFont typeface="Courier New" panose="02070309020205020404" pitchFamily="49" charset="0"/>
              <a:buChar char="o"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 – V (ukáž si na ruke 5 prstov, palec a malíček mi vytvárajú 	akoby písmeno V)</a:t>
            </a:r>
          </a:p>
          <a:p>
            <a:pPr lvl="1" rtl="0">
              <a:buFont typeface="Courier New" panose="02070309020205020404" pitchFamily="49" charset="0"/>
              <a:buChar char="o"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 – VI (k piatim pripočítam jeden prst)</a:t>
            </a:r>
          </a:p>
          <a:p>
            <a:pPr lvl="1" rtl="0">
              <a:buFont typeface="Courier New" panose="02070309020205020404" pitchFamily="49" charset="0"/>
              <a:buChar char="o"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7 - VII</a:t>
            </a:r>
          </a:p>
          <a:p>
            <a:pPr lvl="1" rtl="0">
              <a:buFont typeface="Courier New" panose="02070309020205020404" pitchFamily="49" charset="0"/>
              <a:buChar char="o"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 – VIII</a:t>
            </a:r>
          </a:p>
          <a:p>
            <a:pPr lvl="1" rtl="0">
              <a:buFont typeface="Courier New" panose="02070309020205020404" pitchFamily="49" charset="0"/>
              <a:buChar char="o"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 – IX (znovu odčítame od desiatky jeden prst)</a:t>
            </a:r>
          </a:p>
          <a:p>
            <a:pPr lvl="1" rtl="0">
              <a:buFont typeface="Courier New" panose="02070309020205020404" pitchFamily="49" charset="0"/>
              <a:buChar char="o"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10 - X</a:t>
            </a:r>
          </a:p>
          <a:p>
            <a:pPr lvl="1" rtl="0">
              <a:buFont typeface="Courier New" panose="02070309020205020404" pitchFamily="49" charset="0"/>
              <a:buChar char="o"/>
            </a:pPr>
            <a:endParaRPr lang="sk-SK" dirty="0"/>
          </a:p>
          <a:p>
            <a:pPr lvl="1" rtl="0">
              <a:buFont typeface="Courier New" panose="02070309020205020404" pitchFamily="49" charset="0"/>
              <a:buChar char="o"/>
            </a:pPr>
            <a:endParaRPr lang="sk-SK" dirty="0"/>
          </a:p>
          <a:p>
            <a:pPr rtl="0">
              <a:buClr>
                <a:schemeClr val="tx1"/>
              </a:buClr>
            </a:pPr>
            <a:endParaRPr lang="sk-SK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433F5BF0-494C-492C-B6AE-890719978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788" y="4077072"/>
            <a:ext cx="3358109" cy="33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100000"/>
              </a:lnSpc>
            </a:pPr>
            <a:r>
              <a:rPr lang="sk-SK" dirty="0">
                <a:solidFill>
                  <a:schemeClr val="accent4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Príklad č. 2</a:t>
            </a:r>
          </a:p>
        </p:txBody>
      </p:sp>
      <p:pic>
        <p:nvPicPr>
          <p:cNvPr id="2" name="Grafika 1" descr="náčrt niekoľkých kníh s ceruzkou">
            <a:extLst>
              <a:ext uri="{FF2B5EF4-FFF2-40B4-BE49-F238E27FC236}">
                <a16:creationId xmlns:a16="http://schemas.microsoft.com/office/drawing/2014/main" xmlns="" id="{06389758-9BA9-4795-A7A1-3F2CF0EE0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84612" y="4320878"/>
            <a:ext cx="1905000" cy="2228850"/>
          </a:xfrm>
          <a:prstGeom prst="rect">
            <a:avLst/>
          </a:prstGeom>
        </p:spPr>
      </p:pic>
      <p:sp>
        <p:nvSpPr>
          <p:cNvPr id="4" name="Zástupný symbol textu 3">
            <a:extLst>
              <a:ext uri="{FF2B5EF4-FFF2-40B4-BE49-F238E27FC236}">
                <a16:creationId xmlns:a16="http://schemas.microsoft.com/office/drawing/2014/main" xmlns="" id="{04003271-B7B6-40B9-B32A-F24DDAFF2A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0276" y="404664"/>
            <a:ext cx="7143634" cy="4343400"/>
          </a:xfrm>
        </p:spPr>
        <p:txBody>
          <a:bodyPr rtlCol="0">
            <a:normAutofit lnSpcReduction="10000"/>
          </a:bodyPr>
          <a:lstStyle/>
          <a:p>
            <a:pPr lvl="0" algn="ctr">
              <a:buNone/>
            </a:pPr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Zapíš čísla rímskymi číslicami</a:t>
            </a:r>
          </a:p>
          <a:p>
            <a:pPr lvl="0">
              <a:buNone/>
            </a:pP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15 .......	       18 .......</a:t>
            </a: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  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2  ........    5 ........</a:t>
            </a:r>
          </a:p>
          <a:p>
            <a:pPr>
              <a:buNone/>
            </a:pPr>
            <a:r>
              <a:rPr lang="sk-SK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12 .........      8  ........      9  .......    16 ........</a:t>
            </a:r>
          </a:p>
          <a:p>
            <a:pPr>
              <a:buNone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1  .........     17 ........     13 ........    4  ........</a:t>
            </a:r>
          </a:p>
          <a:p>
            <a:pPr>
              <a:buNone/>
            </a:pPr>
            <a:r>
              <a:rPr lang="sk-SK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11 .........      7  ........     20 ........    19 ........</a:t>
            </a:r>
          </a:p>
          <a:p>
            <a:pPr>
              <a:buNone/>
            </a:pP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6  .........     10 ........     14 ........    3  ........</a:t>
            </a:r>
          </a:p>
          <a:p>
            <a:pPr rt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91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ácia ku dňu otvorených dverí v triede">
  <a:themeElements>
    <a:clrScheme name="Custom 14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47411297_TF00677232_Win32" id="{7B562982-19A5-4C2E-8411-3DCAF9950F4D}" vid="{C3268AF2-1FE8-48D3-A14F-F957A61B8A23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AD028AE-289C-417E-80B6-3EEF5A68A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21F24C-180F-49A0-B2F6-EF47009CB8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89DED2-7065-407C-BB58-BE430B9CE57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na večer na privítanie do nového školského roka</Template>
  <TotalTime>92</TotalTime>
  <Words>390</Words>
  <Application>Microsoft Office PowerPoint</Application>
  <PresentationFormat>Vlastná</PresentationFormat>
  <Paragraphs>72</Paragraphs>
  <Slides>10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9" baseType="lpstr">
      <vt:lpstr>Arial</vt:lpstr>
      <vt:lpstr>Century Gothic</vt:lpstr>
      <vt:lpstr>Comic Sans MS</vt:lpstr>
      <vt:lpstr>Courier New</vt:lpstr>
      <vt:lpstr>Quire Sans</vt:lpstr>
      <vt:lpstr>Snap ITC</vt:lpstr>
      <vt:lpstr>Times New Roman</vt:lpstr>
      <vt:lpstr>Wingdings</vt:lpstr>
      <vt:lpstr>Prezentácia ku dňu otvorených dverí v triede</vt:lpstr>
      <vt:lpstr>RÍMSKE ČÍSLA</vt:lpstr>
      <vt:lpstr>Milí piataci!</vt:lpstr>
      <vt:lpstr>Trošku histórie</vt:lpstr>
      <vt:lpstr>Základné symboly</vt:lpstr>
      <vt:lpstr>Pravidlá zápisu</vt:lpstr>
      <vt:lpstr>Pravidlá zápisu</vt:lpstr>
      <vt:lpstr>Trošku histórie</vt:lpstr>
      <vt:lpstr>Ideme to spolu precvičiť:</vt:lpstr>
      <vt:lpstr>Príklad č. 2</vt:lpstr>
      <vt:lpstr>Dnešnú hodinu si zvládol!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RÍMSKE ČÍSLA</dc:title>
  <dc:creator>Janka</dc:creator>
  <cp:lastModifiedBy>Radka</cp:lastModifiedBy>
  <cp:revision>14</cp:revision>
  <dcterms:created xsi:type="dcterms:W3CDTF">2020-10-22T06:38:38Z</dcterms:created>
  <dcterms:modified xsi:type="dcterms:W3CDTF">2021-12-07T19:28:15Z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