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6" r:id="rId28"/>
    <p:sldId id="287" r:id="rId29"/>
    <p:sldId id="288" r:id="rId30"/>
    <p:sldId id="289" r:id="rId31"/>
    <p:sldId id="290" r:id="rId32"/>
    <p:sldId id="291" r:id="rId33"/>
    <p:sldId id="293" r:id="rId34"/>
    <p:sldId id="292" r:id="rId35"/>
    <p:sldId id="284" r:id="rId36"/>
    <p:sldId id="285" r:id="rId37"/>
    <p:sldId id="25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2" d="100"/>
          <a:sy n="52" d="100"/>
        </p:scale>
        <p:origin x="-1422" y="-5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B6EF943-5F1B-4B61-A31C-628E7562AFF8}" type="datetimeFigureOut">
              <a:rPr lang="pl-PL" smtClean="0"/>
              <a:t>2020-06-12</a:t>
            </a:fld>
            <a:endParaRPr lang="pl-PL"/>
          </a:p>
        </p:txBody>
      </p:sp>
      <p:sp>
        <p:nvSpPr>
          <p:cNvPr id="5" name="Footer Placeholder 4"/>
          <p:cNvSpPr>
            <a:spLocks noGrp="1"/>
          </p:cNvSpPr>
          <p:nvPr>
            <p:ph type="ftr" sz="quarter" idx="11"/>
          </p:nvPr>
        </p:nvSpPr>
        <p:spPr/>
        <p:txBody>
          <a:bodyPr/>
          <a:lstStyle/>
          <a:p>
            <a:endParaRPr lang="pl-P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298088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B6EF943-5F1B-4B61-A31C-628E7562AFF8}" type="datetimeFigureOut">
              <a:rPr lang="pl-PL" smtClean="0"/>
              <a:t>2020-06-12</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355679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B6EF943-5F1B-4B61-A31C-628E7562AFF8}" type="datetimeFigureOut">
              <a:rPr lang="pl-PL" smtClean="0"/>
              <a:t>2020-06-12</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7BA8E1-3220-48B2-9141-0ED796F41C56}" type="slidenum">
              <a:rPr lang="pl-PL" smtClean="0"/>
              <a:t>‹#›</a:t>
            </a:fld>
            <a:endParaRPr lang="pl-P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5487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CB6EF943-5F1B-4B61-A31C-628E7562AFF8}" type="datetimeFigureOut">
              <a:rPr lang="pl-PL" smtClean="0"/>
              <a:t>2020-06-12</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2633595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CB6EF943-5F1B-4B61-A31C-628E7562AFF8}" type="datetimeFigureOut">
              <a:rPr lang="pl-PL" smtClean="0"/>
              <a:t>2020-06-12</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7BA8E1-3220-48B2-9141-0ED796F41C56}" type="slidenum">
              <a:rPr lang="pl-PL" smtClean="0"/>
              <a:t>‹#›</a:t>
            </a:fld>
            <a:endParaRPr lang="pl-P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46640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CB6EF943-5F1B-4B61-A31C-628E7562AFF8}" type="datetimeFigureOut">
              <a:rPr lang="pl-PL" smtClean="0"/>
              <a:t>2020-06-12</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428915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B6EF943-5F1B-4B61-A31C-628E7562AFF8}" type="datetimeFigureOut">
              <a:rPr lang="pl-PL" smtClean="0"/>
              <a:t>2020-06-12</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147325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B6EF943-5F1B-4B61-A31C-628E7562AFF8}" type="datetimeFigureOut">
              <a:rPr lang="pl-PL" smtClean="0"/>
              <a:t>2020-06-12</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275487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B6EF943-5F1B-4B61-A31C-628E7562AFF8}" type="datetimeFigureOut">
              <a:rPr lang="pl-PL" smtClean="0"/>
              <a:t>2020-06-12</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17688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B6EF943-5F1B-4B61-A31C-628E7562AFF8}" type="datetimeFigureOut">
              <a:rPr lang="pl-PL" smtClean="0"/>
              <a:t>2020-06-12</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59331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B6EF943-5F1B-4B61-A31C-628E7562AFF8}" type="datetimeFigureOut">
              <a:rPr lang="pl-PL" smtClean="0"/>
              <a:t>2020-06-12</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395773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B6EF943-5F1B-4B61-A31C-628E7562AFF8}" type="datetimeFigureOut">
              <a:rPr lang="pl-PL" smtClean="0"/>
              <a:t>2020-06-12</a:t>
            </a:fld>
            <a:endParaRPr lang="pl-PL"/>
          </a:p>
        </p:txBody>
      </p:sp>
      <p:sp>
        <p:nvSpPr>
          <p:cNvPr id="8" name="Footer Placeholder 7"/>
          <p:cNvSpPr>
            <a:spLocks noGrp="1"/>
          </p:cNvSpPr>
          <p:nvPr>
            <p:ph type="ftr" sz="quarter" idx="11"/>
          </p:nvPr>
        </p:nvSpPr>
        <p:spPr/>
        <p:txBody>
          <a:bodyPr/>
          <a:lstStyle/>
          <a:p>
            <a:endParaRPr lang="pl-P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90880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B6EF943-5F1B-4B61-A31C-628E7562AFF8}" type="datetimeFigureOut">
              <a:rPr lang="pl-PL" smtClean="0"/>
              <a:t>2020-06-12</a:t>
            </a:fld>
            <a:endParaRPr lang="pl-PL"/>
          </a:p>
        </p:txBody>
      </p:sp>
      <p:sp>
        <p:nvSpPr>
          <p:cNvPr id="4" name="Footer Placeholder 3"/>
          <p:cNvSpPr>
            <a:spLocks noGrp="1"/>
          </p:cNvSpPr>
          <p:nvPr>
            <p:ph type="ftr" sz="quarter" idx="11"/>
          </p:nvPr>
        </p:nvSpPr>
        <p:spPr/>
        <p:txBody>
          <a:bodyPr/>
          <a:lstStyle/>
          <a:p>
            <a:endParaRPr lang="pl-P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303895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EF943-5F1B-4B61-A31C-628E7562AFF8}" type="datetimeFigureOut">
              <a:rPr lang="pl-PL" smtClean="0"/>
              <a:t>2020-06-12</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303939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B6EF943-5F1B-4B61-A31C-628E7562AFF8}" type="datetimeFigureOut">
              <a:rPr lang="pl-PL" smtClean="0"/>
              <a:t>2020-06-12</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107232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B6EF943-5F1B-4B61-A31C-628E7562AFF8}" type="datetimeFigureOut">
              <a:rPr lang="pl-PL" smtClean="0"/>
              <a:t>2020-06-12</a:t>
            </a:fld>
            <a:endParaRPr lang="pl-PL"/>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7BA8E1-3220-48B2-9141-0ED796F41C56}" type="slidenum">
              <a:rPr lang="pl-PL" smtClean="0"/>
              <a:t>‹#›</a:t>
            </a:fld>
            <a:endParaRPr lang="pl-PL"/>
          </a:p>
        </p:txBody>
      </p:sp>
    </p:spTree>
    <p:extLst>
      <p:ext uri="{BB962C8B-B14F-4D97-AF65-F5344CB8AC3E}">
        <p14:creationId xmlns:p14="http://schemas.microsoft.com/office/powerpoint/2010/main" val="11205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B6EF943-5F1B-4B61-A31C-628E7562AFF8}" type="datetimeFigureOut">
              <a:rPr lang="pl-PL" smtClean="0"/>
              <a:t>2020-06-12</a:t>
            </a:fld>
            <a:endParaRPr lang="pl-P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37BA8E1-3220-48B2-9141-0ED796F41C56}" type="slidenum">
              <a:rPr lang="pl-PL" smtClean="0"/>
              <a:t>‹#›</a:t>
            </a:fld>
            <a:endParaRPr lang="pl-PL"/>
          </a:p>
        </p:txBody>
      </p:sp>
    </p:spTree>
    <p:extLst>
      <p:ext uri="{BB962C8B-B14F-4D97-AF65-F5344CB8AC3E}">
        <p14:creationId xmlns:p14="http://schemas.microsoft.com/office/powerpoint/2010/main" val="36096834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 xmlns:a16="http://schemas.microsoft.com/office/drawing/2014/main" id="{8CBD5941-F0B3-4B9E-A4D3-79995F9454FB}"/>
              </a:ext>
            </a:extLst>
          </p:cNvPr>
          <p:cNvSpPr/>
          <p:nvPr/>
        </p:nvSpPr>
        <p:spPr>
          <a:xfrm>
            <a:off x="100585" y="302295"/>
            <a:ext cx="9579005" cy="46166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a:spAutoFit/>
          </a:bodyPr>
          <a:lstStyle/>
          <a:p>
            <a:pPr algn="ctr"/>
            <a:r>
              <a:rPr lang="pl-PL" sz="2400" b="1" i="1" dirty="0">
                <a:solidFill>
                  <a:schemeClr val="accent2"/>
                </a:solidFill>
                <a:latin typeface="Bahnschrift SemiLight" panose="020B0502040204020203" pitchFamily="34" charset="0"/>
              </a:rPr>
              <a:t>Formy wsparcia dla osób niepełnosprawnych intelektualnie.</a:t>
            </a:r>
          </a:p>
        </p:txBody>
      </p:sp>
      <p:sp>
        <p:nvSpPr>
          <p:cNvPr id="5" name="Prostokąt 4">
            <a:extLst>
              <a:ext uri="{FF2B5EF4-FFF2-40B4-BE49-F238E27FC236}">
                <a16:creationId xmlns="" xmlns:a16="http://schemas.microsoft.com/office/drawing/2014/main" id="{C693A2E6-D549-4E4C-9A43-9C7EA5D213D2}"/>
              </a:ext>
            </a:extLst>
          </p:cNvPr>
          <p:cNvSpPr/>
          <p:nvPr/>
        </p:nvSpPr>
        <p:spPr>
          <a:xfrm>
            <a:off x="743505" y="5724708"/>
            <a:ext cx="11008311"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pl-PL" sz="2400" b="1" i="1" dirty="0">
                <a:solidFill>
                  <a:schemeClr val="accent2"/>
                </a:solidFill>
                <a:latin typeface="Bahnschrift SemiLight" panose="020B0502040204020203" pitchFamily="34" charset="0"/>
              </a:rPr>
              <a:t>Ścieżka edukacyjna/zawodowa w zależności od stopnia niepełnosprawności intelektualnej. </a:t>
            </a:r>
          </a:p>
        </p:txBody>
      </p:sp>
      <p:pic>
        <p:nvPicPr>
          <p:cNvPr id="8" name="Obraz 7">
            <a:extLst>
              <a:ext uri="{FF2B5EF4-FFF2-40B4-BE49-F238E27FC236}">
                <a16:creationId xmlns="" xmlns:a16="http://schemas.microsoft.com/office/drawing/2014/main" id="{27BB2E57-0126-4726-B433-ADF26604AA5D}"/>
              </a:ext>
            </a:extLst>
          </p:cNvPr>
          <p:cNvPicPr>
            <a:picLocks noChangeAspect="1"/>
          </p:cNvPicPr>
          <p:nvPr/>
        </p:nvPicPr>
        <p:blipFill>
          <a:blip r:embed="rId2"/>
          <a:stretch>
            <a:fillRect/>
          </a:stretch>
        </p:blipFill>
        <p:spPr>
          <a:xfrm>
            <a:off x="3284737" y="1270287"/>
            <a:ext cx="5925845" cy="3948094"/>
          </a:xfrm>
          <a:prstGeom prst="rect">
            <a:avLst/>
          </a:prstGeom>
          <a:effectLst>
            <a:softEdge rad="63500"/>
          </a:effectLst>
        </p:spPr>
      </p:pic>
    </p:spTree>
    <p:extLst>
      <p:ext uri="{BB962C8B-B14F-4D97-AF65-F5344CB8AC3E}">
        <p14:creationId xmlns:p14="http://schemas.microsoft.com/office/powerpoint/2010/main" val="228729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18BC4175-2A7C-418B-A762-419B2CA08277}"/>
              </a:ext>
            </a:extLst>
          </p:cNvPr>
          <p:cNvSpPr/>
          <p:nvPr/>
        </p:nvSpPr>
        <p:spPr>
          <a:xfrm>
            <a:off x="1057923" y="1334612"/>
            <a:ext cx="10076154" cy="4188775"/>
          </a:xfrm>
          <a:prstGeom prst="rect">
            <a:avLst/>
          </a:prstGeom>
        </p:spPr>
        <p:txBody>
          <a:bodyPr wrap="square">
            <a:spAutoFit/>
          </a:bodyPr>
          <a:lstStyle/>
          <a:p>
            <a:pPr algn="just">
              <a:lnSpc>
                <a:spcPct val="150000"/>
              </a:lnSpc>
            </a:pPr>
            <a:r>
              <a:rPr lang="pl-PL" sz="2000" dirty="0"/>
              <a:t>	Wsparcie rzeczowe (materialne) dotyczy przekazywania i organizowania środków finansowych i/lub materialnych, które umożliwiają lub ułatwiają pokonywanie trudności.</a:t>
            </a:r>
          </a:p>
          <a:p>
            <a:pPr algn="just">
              <a:lnSpc>
                <a:spcPct val="150000"/>
              </a:lnSpc>
            </a:pPr>
            <a:endParaRPr lang="pl-PL" sz="2000" dirty="0"/>
          </a:p>
          <a:p>
            <a:pPr algn="ctr">
              <a:lnSpc>
                <a:spcPct val="150000"/>
              </a:lnSpc>
            </a:pPr>
            <a:r>
              <a:rPr lang="pl-PL" sz="2000" dirty="0"/>
              <a:t>***</a:t>
            </a:r>
          </a:p>
          <a:p>
            <a:pPr algn="ctr">
              <a:lnSpc>
                <a:spcPct val="150000"/>
              </a:lnSpc>
            </a:pPr>
            <a:endParaRPr lang="pl-PL" sz="2000" dirty="0"/>
          </a:p>
          <a:p>
            <a:pPr algn="ctr">
              <a:lnSpc>
                <a:spcPct val="150000"/>
              </a:lnSpc>
            </a:pPr>
            <a:endParaRPr lang="pl-PL" sz="2000" dirty="0"/>
          </a:p>
          <a:p>
            <a:pPr algn="just">
              <a:lnSpc>
                <a:spcPct val="150000"/>
              </a:lnSpc>
            </a:pPr>
            <a:r>
              <a:rPr lang="pl-PL" sz="2000" dirty="0"/>
              <a:t>	Innym rodzajem pomocy jest też wsparcie duchowe, polegające na odwołaniu się w sytuacji krytycznej do sfery sensu życia.</a:t>
            </a:r>
          </a:p>
        </p:txBody>
      </p:sp>
    </p:spTree>
    <p:extLst>
      <p:ext uri="{BB962C8B-B14F-4D97-AF65-F5344CB8AC3E}">
        <p14:creationId xmlns:p14="http://schemas.microsoft.com/office/powerpoint/2010/main" val="171765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 xmlns:a16="http://schemas.microsoft.com/office/drawing/2014/main" id="{534AE2A1-693A-45E3-A6C1-65D3EC8B560E}"/>
              </a:ext>
            </a:extLst>
          </p:cNvPr>
          <p:cNvSpPr/>
          <p:nvPr/>
        </p:nvSpPr>
        <p:spPr>
          <a:xfrm>
            <a:off x="8706921" y="630851"/>
            <a:ext cx="2696572" cy="584775"/>
          </a:xfrm>
          <a:prstGeom prst="rect">
            <a:avLst/>
          </a:prstGeom>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pl-PL" sz="3200" b="1" i="1" dirty="0">
                <a:solidFill>
                  <a:schemeClr val="accent2"/>
                </a:solidFill>
              </a:rPr>
              <a:t>INTEGRACJA</a:t>
            </a:r>
          </a:p>
        </p:txBody>
      </p:sp>
      <p:pic>
        <p:nvPicPr>
          <p:cNvPr id="4" name="Obraz 3">
            <a:extLst>
              <a:ext uri="{FF2B5EF4-FFF2-40B4-BE49-F238E27FC236}">
                <a16:creationId xmlns="" xmlns:a16="http://schemas.microsoft.com/office/drawing/2014/main" id="{74A89527-2FF3-41EF-B267-9055924B0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5078" y="1215626"/>
            <a:ext cx="5221843" cy="4426748"/>
          </a:xfrm>
          <a:prstGeom prst="rect">
            <a:avLst/>
          </a:prstGeom>
          <a:ln>
            <a:noFill/>
          </a:ln>
          <a:effectLst>
            <a:softEdge rad="112500"/>
          </a:effectLst>
          <a:scene3d>
            <a:camera prst="perspectiveRelaxedModerately"/>
            <a:lightRig rig="threePt" dir="t"/>
          </a:scene3d>
          <a:sp3d>
            <a:bevelT prst="angle"/>
          </a:sp3d>
        </p:spPr>
      </p:pic>
    </p:spTree>
    <p:extLst>
      <p:ext uri="{BB962C8B-B14F-4D97-AF65-F5344CB8AC3E}">
        <p14:creationId xmlns:p14="http://schemas.microsoft.com/office/powerpoint/2010/main" val="575180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5E0028EB-86E1-4D71-8976-63BC00BB21C1}"/>
              </a:ext>
            </a:extLst>
          </p:cNvPr>
          <p:cNvSpPr/>
          <p:nvPr/>
        </p:nvSpPr>
        <p:spPr>
          <a:xfrm>
            <a:off x="1871708" y="2488774"/>
            <a:ext cx="8448583" cy="1880451"/>
          </a:xfrm>
          <a:prstGeom prst="rect">
            <a:avLst/>
          </a:prstGeom>
        </p:spPr>
        <p:txBody>
          <a:bodyPr wrap="square">
            <a:spAutoFit/>
          </a:bodyPr>
          <a:lstStyle/>
          <a:p>
            <a:pPr algn="just">
              <a:lnSpc>
                <a:spcPct val="150000"/>
              </a:lnSpc>
            </a:pPr>
            <a:r>
              <a:rPr lang="pl-PL" sz="2000" dirty="0"/>
              <a:t>	Właściwa integracja to rzeczywistość, w której świat osób niepełnosprawnych intelektualnie i świat ludzi zdrowych nie są dwoma odrębnymi bytami, ale się wzajemnie uzupełniają i wzbogacają.</a:t>
            </a:r>
          </a:p>
        </p:txBody>
      </p:sp>
    </p:spTree>
    <p:extLst>
      <p:ext uri="{BB962C8B-B14F-4D97-AF65-F5344CB8AC3E}">
        <p14:creationId xmlns:p14="http://schemas.microsoft.com/office/powerpoint/2010/main" val="329642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4BC1E2FD-4277-4A7F-80A2-8F18E1B5B45F}"/>
              </a:ext>
            </a:extLst>
          </p:cNvPr>
          <p:cNvSpPr/>
          <p:nvPr/>
        </p:nvSpPr>
        <p:spPr>
          <a:xfrm>
            <a:off x="1088994" y="2027109"/>
            <a:ext cx="10014011" cy="2803781"/>
          </a:xfrm>
          <a:prstGeom prst="rect">
            <a:avLst/>
          </a:prstGeom>
        </p:spPr>
        <p:txBody>
          <a:bodyPr wrap="square">
            <a:spAutoFit/>
          </a:bodyPr>
          <a:lstStyle/>
          <a:p>
            <a:pPr algn="just">
              <a:lnSpc>
                <a:spcPct val="150000"/>
              </a:lnSpc>
            </a:pPr>
            <a:r>
              <a:rPr lang="pl-PL" sz="2000" dirty="0"/>
              <a:t>	Ograniczone kontakty społeczne, przebywanie w jednorodnym (najczęściej rodzinnym) środowisku oraz zaprzeczanie procesom rozwojowym osób upośledzonych umysłowo – to wszystko sprawia, że człowiek niepełnosprawny intelektualnie nie rozumie oczekiwań ani wymagań stawianych mu przez otoczenie i błędnie ocenia rzeczywistość, przez co doznaje wielu rozczarowań, niepowodzeń, rozterek i przykrości.</a:t>
            </a:r>
          </a:p>
        </p:txBody>
      </p:sp>
    </p:spTree>
    <p:extLst>
      <p:ext uri="{BB962C8B-B14F-4D97-AF65-F5344CB8AC3E}">
        <p14:creationId xmlns:p14="http://schemas.microsoft.com/office/powerpoint/2010/main" val="16560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C54FB5AE-BCD9-4FBE-8498-2BAA2E8C01BE}"/>
              </a:ext>
            </a:extLst>
          </p:cNvPr>
          <p:cNvSpPr/>
          <p:nvPr/>
        </p:nvSpPr>
        <p:spPr>
          <a:xfrm>
            <a:off x="1524000" y="1796277"/>
            <a:ext cx="9144000" cy="3323987"/>
          </a:xfrm>
          <a:prstGeom prst="rect">
            <a:avLst/>
          </a:prstGeom>
        </p:spPr>
        <p:txBody>
          <a:bodyPr wrap="square">
            <a:spAutoFit/>
          </a:bodyPr>
          <a:lstStyle/>
          <a:p>
            <a:pPr algn="just">
              <a:lnSpc>
                <a:spcPct val="150000"/>
              </a:lnSpc>
            </a:pPr>
            <a:r>
              <a:rPr lang="pl-PL" sz="2000" dirty="0"/>
              <a:t>	Osoby </a:t>
            </a:r>
            <a:r>
              <a:rPr lang="pl-PL" sz="2000" dirty="0" smtClean="0"/>
              <a:t>niepełnosprawne intelektualnie nie nawiązują </a:t>
            </a:r>
            <a:r>
              <a:rPr lang="pl-PL" sz="2000" dirty="0"/>
              <a:t>satysfakcjonujących relacji z pełnosprawnymi rówieśnikami. Ich ograniczone kontakty koleżeńskie są bardzo ubogie jakościowo (por. Maciarz, 2003). Im wyższy stopień </a:t>
            </a:r>
            <a:r>
              <a:rPr lang="pl-PL" sz="2000" dirty="0" smtClean="0"/>
              <a:t>niepełnosprawności, </a:t>
            </a:r>
            <a:r>
              <a:rPr lang="pl-PL" sz="2000" dirty="0"/>
              <a:t>tym mniejsza możliwość zaspokojenia potrzeby bezpieczeństwa, akceptacji czy nawiązania z sukcesem kontaktów z pełnosprawnymi rówieśnikami (Lipińska, 2000; Gołubiew-Konieczna, 2002).</a:t>
            </a:r>
          </a:p>
        </p:txBody>
      </p:sp>
    </p:spTree>
    <p:extLst>
      <p:ext uri="{BB962C8B-B14F-4D97-AF65-F5344CB8AC3E}">
        <p14:creationId xmlns:p14="http://schemas.microsoft.com/office/powerpoint/2010/main" val="31995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E99ABF30-458D-46C5-B9C2-1AD1219B725C}"/>
              </a:ext>
            </a:extLst>
          </p:cNvPr>
          <p:cNvSpPr/>
          <p:nvPr/>
        </p:nvSpPr>
        <p:spPr>
          <a:xfrm>
            <a:off x="600723" y="642115"/>
            <a:ext cx="10990554" cy="603543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pl-PL" sz="2000" dirty="0"/>
              <a:t>1% rodziców uznaje, że wspólne kształcenie integracyjne może być szansą dla ich </a:t>
            </a:r>
            <a:r>
              <a:rPr lang="pl-PL" sz="2000" dirty="0" smtClean="0"/>
              <a:t>niepełnosprawnych </a:t>
            </a:r>
            <a:r>
              <a:rPr lang="pl-PL" sz="2000" dirty="0"/>
              <a:t>dzieci niezależnie od ich poziomu rozwoju psychofizycznego; dzięki integracji osoby </a:t>
            </a:r>
            <a:r>
              <a:rPr lang="pl-PL" sz="2000" dirty="0" smtClean="0"/>
              <a:t>niepełnosprawne </a:t>
            </a:r>
            <a:r>
              <a:rPr lang="pl-PL" sz="2000" dirty="0"/>
              <a:t>mogłyby zapomnieć o inności, nabrać zaufania do otoczenia;</a:t>
            </a:r>
          </a:p>
          <a:p>
            <a:pPr marL="342900" indent="-342900" algn="just">
              <a:lnSpc>
                <a:spcPct val="150000"/>
              </a:lnSpc>
              <a:buFont typeface="Arial" panose="020B0604020202020204" pitchFamily="34" charset="0"/>
              <a:buChar char="•"/>
            </a:pPr>
            <a:r>
              <a:rPr lang="pl-PL" sz="2000" dirty="0"/>
              <a:t>15% rodziców uważa, że integracja osób </a:t>
            </a:r>
            <a:r>
              <a:rPr lang="pl-PL" sz="2000" dirty="0"/>
              <a:t>niepełnosprawnych umysłowo </a:t>
            </a:r>
            <a:r>
              <a:rPr lang="pl-PL" sz="2000" dirty="0"/>
              <a:t>nie jest możliwa w naszym społeczeństwie</a:t>
            </a:r>
          </a:p>
          <a:p>
            <a:pPr marL="342900" indent="-342900" algn="just">
              <a:lnSpc>
                <a:spcPct val="150000"/>
              </a:lnSpc>
              <a:buFont typeface="Arial" panose="020B0604020202020204" pitchFamily="34" charset="0"/>
              <a:buChar char="•"/>
            </a:pPr>
            <a:r>
              <a:rPr lang="pl-PL" sz="2000" dirty="0"/>
              <a:t>77% rodziców boi się: poniżania, wyśmiewania, dokuczania, agresji, izolacji oraz lekceważenia jako możliwych postaw zdrowych rówieśników w stosunku do ich dzieci</a:t>
            </a:r>
          </a:p>
          <a:p>
            <a:pPr marL="342900" indent="-342900" algn="just">
              <a:lnSpc>
                <a:spcPct val="150000"/>
              </a:lnSpc>
              <a:buFont typeface="Arial" panose="020B0604020202020204" pitchFamily="34" charset="0"/>
              <a:buChar char="•"/>
            </a:pPr>
            <a:r>
              <a:rPr lang="pl-PL" sz="2000" dirty="0"/>
              <a:t>65% rodziców twierdzi, że ich dzieci nie mają żadnego przyjaciela, według pozostałych 35% są nimi krewni lub dzieci ich znajomych.</a:t>
            </a:r>
          </a:p>
          <a:p>
            <a:pPr marL="342900" indent="-342900" algn="just">
              <a:lnSpc>
                <a:spcPct val="150000"/>
              </a:lnSpc>
              <a:buFont typeface="Arial" panose="020B0604020202020204" pitchFamily="34" charset="0"/>
              <a:buChar char="•"/>
            </a:pPr>
            <a:endParaRPr lang="pl-PL" sz="2000" dirty="0"/>
          </a:p>
          <a:p>
            <a:pPr algn="ctr">
              <a:lnSpc>
                <a:spcPct val="150000"/>
              </a:lnSpc>
            </a:pPr>
            <a:r>
              <a:rPr lang="pl-PL" sz="2000" dirty="0"/>
              <a:t>Źródło: na podstawie: Żyta, 2003; Żywanowska, 2003</a:t>
            </a:r>
          </a:p>
        </p:txBody>
      </p:sp>
    </p:spTree>
    <p:extLst>
      <p:ext uri="{BB962C8B-B14F-4D97-AF65-F5344CB8AC3E}">
        <p14:creationId xmlns:p14="http://schemas.microsoft.com/office/powerpoint/2010/main" val="136922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DAF6BC9E-3A5F-4A32-9BEA-695B2A027AC6}"/>
              </a:ext>
            </a:extLst>
          </p:cNvPr>
          <p:cNvSpPr/>
          <p:nvPr/>
        </p:nvSpPr>
        <p:spPr>
          <a:xfrm>
            <a:off x="1327951" y="1397674"/>
            <a:ext cx="9536097" cy="4062651"/>
          </a:xfrm>
          <a:prstGeom prst="rect">
            <a:avLst/>
          </a:prstGeom>
        </p:spPr>
        <p:txBody>
          <a:bodyPr wrap="square">
            <a:spAutoFit/>
          </a:bodyPr>
          <a:lstStyle/>
          <a:p>
            <a:pPr algn="just">
              <a:lnSpc>
                <a:spcPct val="150000"/>
              </a:lnSpc>
            </a:pPr>
            <a:r>
              <a:rPr lang="pl-PL" sz="2000" dirty="0"/>
              <a:t>	W toku działań rewalidacyjnych wzmacniających autonomię należy także zwrócić uwagę, czy osoba niepełnosprawna intelektualnie radzi sobie z sytuacjami trudnymi i potrafi korzystać ze wsparcia. Umiejętności rozwiązywania codziennych problemów to zachowania, dzięki którym osiągamy równowagę pomiędzy wymaganiami a nieadekwatnymi zasobami. Akceptacja własnych możliwości oraz właściwe ich oszacowanie, przy umiejętnym wsparciu z zewnątrz, pomagają rozwiązać wiele problemów życia codziennego.</a:t>
            </a:r>
          </a:p>
          <a:p>
            <a:endParaRPr lang="pl-PL" dirty="0"/>
          </a:p>
        </p:txBody>
      </p:sp>
    </p:spTree>
    <p:extLst>
      <p:ext uri="{BB962C8B-B14F-4D97-AF65-F5344CB8AC3E}">
        <p14:creationId xmlns:p14="http://schemas.microsoft.com/office/powerpoint/2010/main" val="82056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3C7A8E37-1632-499C-8CF3-CB88555C8915}"/>
              </a:ext>
            </a:extLst>
          </p:cNvPr>
          <p:cNvSpPr/>
          <p:nvPr/>
        </p:nvSpPr>
        <p:spPr>
          <a:xfrm>
            <a:off x="2549371" y="2257942"/>
            <a:ext cx="7093258" cy="2342116"/>
          </a:xfrm>
          <a:prstGeom prst="rect">
            <a:avLst/>
          </a:prstGeom>
        </p:spPr>
        <p:txBody>
          <a:bodyPr wrap="square">
            <a:spAutoFit/>
          </a:bodyPr>
          <a:lstStyle/>
          <a:p>
            <a:pPr algn="just">
              <a:lnSpc>
                <a:spcPct val="150000"/>
              </a:lnSpc>
            </a:pPr>
            <a:r>
              <a:rPr lang="pl-PL" dirty="0"/>
              <a:t>	</a:t>
            </a:r>
            <a:r>
              <a:rPr lang="pl-PL" sz="2000" dirty="0"/>
              <a:t>Stereotypy czy etykiety nadawane osobom niepełnosprawnym intelektualnie wyznaczają główną cechę w ich obrazie własnej osoby, a w wielu przypadkach zniekształcają ten obraz – prowadzą do zawyżonej bądź zaniżonej samooceny (Żmudzka, 2003).</a:t>
            </a:r>
            <a:endParaRPr lang="pl-PL" dirty="0"/>
          </a:p>
        </p:txBody>
      </p:sp>
    </p:spTree>
    <p:extLst>
      <p:ext uri="{BB962C8B-B14F-4D97-AF65-F5344CB8AC3E}">
        <p14:creationId xmlns:p14="http://schemas.microsoft.com/office/powerpoint/2010/main" val="21600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A8C10631-6B41-4BBB-A7AA-70524EA9A484}"/>
              </a:ext>
            </a:extLst>
          </p:cNvPr>
          <p:cNvSpPr/>
          <p:nvPr/>
        </p:nvSpPr>
        <p:spPr>
          <a:xfrm>
            <a:off x="1821402" y="2321004"/>
            <a:ext cx="8549196" cy="2215991"/>
          </a:xfrm>
          <a:prstGeom prst="rect">
            <a:avLst/>
          </a:prstGeom>
        </p:spPr>
        <p:txBody>
          <a:bodyPr wrap="square">
            <a:spAutoFit/>
          </a:bodyPr>
          <a:lstStyle/>
          <a:p>
            <a:pPr algn="just">
              <a:lnSpc>
                <a:spcPct val="150000"/>
              </a:lnSpc>
            </a:pPr>
            <a:r>
              <a:rPr lang="pl-PL" sz="2000" dirty="0"/>
              <a:t>	O skuteczności pomocy osobom niepełnosprawnym umysłowo decyduje odpowiedniość między oczekiwanym a uzyskanym wsparciem. W przeciwnym przypadku podejmowane działania są formą pozornej przysługi lub nawet czynnikiem hamującym rozwój.</a:t>
            </a:r>
          </a:p>
          <a:p>
            <a:endParaRPr lang="pl-PL" dirty="0"/>
          </a:p>
        </p:txBody>
      </p:sp>
    </p:spTree>
    <p:extLst>
      <p:ext uri="{BB962C8B-B14F-4D97-AF65-F5344CB8AC3E}">
        <p14:creationId xmlns:p14="http://schemas.microsoft.com/office/powerpoint/2010/main" val="144734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9853D3AE-7B2C-43DF-93E8-45429282EA1A}"/>
              </a:ext>
            </a:extLst>
          </p:cNvPr>
          <p:cNvSpPr/>
          <p:nvPr/>
        </p:nvSpPr>
        <p:spPr>
          <a:xfrm>
            <a:off x="1089533" y="5410486"/>
            <a:ext cx="10208244"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pl-PL" sz="3200" b="1" i="1" dirty="0">
                <a:solidFill>
                  <a:schemeClr val="accent2"/>
                </a:solidFill>
              </a:rPr>
              <a:t>ŚCIEŻKI EDUKACYJNE OSÓB NIEPEŁNOSPRAWNYCH</a:t>
            </a:r>
          </a:p>
        </p:txBody>
      </p:sp>
      <p:pic>
        <p:nvPicPr>
          <p:cNvPr id="3" name="Obraz 2">
            <a:extLst>
              <a:ext uri="{FF2B5EF4-FFF2-40B4-BE49-F238E27FC236}">
                <a16:creationId xmlns="" xmlns:a16="http://schemas.microsoft.com/office/drawing/2014/main" id="{8B914FF4-A242-4FFB-A34E-F6429D38E251}"/>
              </a:ext>
            </a:extLst>
          </p:cNvPr>
          <p:cNvPicPr>
            <a:picLocks noChangeAspect="1"/>
          </p:cNvPicPr>
          <p:nvPr/>
        </p:nvPicPr>
        <p:blipFill>
          <a:blip r:embed="rId2"/>
          <a:stretch>
            <a:fillRect/>
          </a:stretch>
        </p:blipFill>
        <p:spPr>
          <a:xfrm>
            <a:off x="3851725" y="1261862"/>
            <a:ext cx="7603428" cy="3168095"/>
          </a:xfrm>
          <a:prstGeom prst="rect">
            <a:avLst/>
          </a:prstGeom>
          <a:effectLst>
            <a:softEdge rad="63500"/>
          </a:effectLst>
        </p:spPr>
      </p:pic>
    </p:spTree>
    <p:extLst>
      <p:ext uri="{BB962C8B-B14F-4D97-AF65-F5344CB8AC3E}">
        <p14:creationId xmlns:p14="http://schemas.microsoft.com/office/powerpoint/2010/main" val="331963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B8811894-71A2-4909-AA36-C2FB2048560B}"/>
              </a:ext>
            </a:extLst>
          </p:cNvPr>
          <p:cNvSpPr/>
          <p:nvPr/>
        </p:nvSpPr>
        <p:spPr>
          <a:xfrm>
            <a:off x="1239915" y="2027109"/>
            <a:ext cx="9712169" cy="2803781"/>
          </a:xfrm>
          <a:prstGeom prst="rect">
            <a:avLst/>
          </a:prstGeom>
        </p:spPr>
        <p:txBody>
          <a:bodyPr wrap="square">
            <a:spAutoFit/>
          </a:bodyPr>
          <a:lstStyle/>
          <a:p>
            <a:pPr algn="just">
              <a:lnSpc>
                <a:spcPct val="150000"/>
              </a:lnSpc>
              <a:spcAft>
                <a:spcPts val="0"/>
              </a:spcAft>
            </a:pPr>
            <a:r>
              <a:rPr lang="pl-PL" sz="2000" kern="150" dirty="0">
                <a:ea typeface="NSimSun" panose="02010609030101010101" pitchFamily="49" charset="-122"/>
                <a:cs typeface="Lucida Sans" panose="020B0602030504020204" pitchFamily="34" charset="0"/>
              </a:rPr>
              <a:t>	Człowiek niepełnosprawny, ponieważ odbiega wyglądem i sposobem funkcjonowania od norm i standardów przyjętych w społeczności, dla której wzorem jest jednostka zdrowa, samodzielna, odnosząca spektakularne sukcesy, wywołuje odruch lęku i odrzucenia. Najbardziej negatywne reakcje wyzwalają w otoczeniu społecznym chorzy psychicznie i upośledzeni umysłowo (por. Minczakiewicz, 1997; Sękowski, 1999, 2002).</a:t>
            </a:r>
            <a:endParaRPr lang="pl-PL" sz="2000" kern="150" dirty="0">
              <a:effectLst/>
              <a:ea typeface="NSimSun" panose="02010609030101010101" pitchFamily="49" charset="-122"/>
              <a:cs typeface="Lucida Sans" panose="020B0602030504020204" pitchFamily="34" charset="0"/>
            </a:endParaRPr>
          </a:p>
        </p:txBody>
      </p:sp>
    </p:spTree>
    <p:extLst>
      <p:ext uri="{BB962C8B-B14F-4D97-AF65-F5344CB8AC3E}">
        <p14:creationId xmlns:p14="http://schemas.microsoft.com/office/powerpoint/2010/main" val="359331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98F32541-B90B-4031-BDFD-C4DEB3EC65E1}"/>
              </a:ext>
            </a:extLst>
          </p:cNvPr>
          <p:cNvSpPr/>
          <p:nvPr/>
        </p:nvSpPr>
        <p:spPr>
          <a:xfrm>
            <a:off x="1624613" y="1334612"/>
            <a:ext cx="9605639" cy="4188775"/>
          </a:xfrm>
          <a:prstGeom prst="rect">
            <a:avLst/>
          </a:prstGeom>
        </p:spPr>
        <p:txBody>
          <a:bodyPr wrap="square">
            <a:spAutoFit/>
          </a:bodyPr>
          <a:lstStyle/>
          <a:p>
            <a:pPr algn="just">
              <a:lnSpc>
                <a:spcPct val="150000"/>
              </a:lnSpc>
            </a:pPr>
            <a:r>
              <a:rPr lang="pl-PL" dirty="0"/>
              <a:t>	</a:t>
            </a:r>
            <a:r>
              <a:rPr lang="pl-PL" sz="2000" dirty="0"/>
              <a:t>„Dla uczniów z różnego rodzaju niepełnosprawnościami stwarza się możliwość wydłużenia obowiązku szkolnego do 16. roku życia na poziomie szkoły podstawowej, do 21. roku życia na poziomie gimnazjum i do 24. roku życia na poziomie szkoły ponadpodstawowej (art.15 zarządzenia Ministra Edukacji Narodowej z dnia 4 października 1993 r. (Dz. Urz. MEN Nr 9 poz. 36) w sprawie zasad organizowania opieka nad uczniami niepełnosprawnymi, kształcenia tych uczniów w publicznych ogólnodostępnych i integracyjnych szkołach i placówkach, zasad organizacji kształcenia specjalnego i integracyjnego)”(</a:t>
            </a:r>
            <a:r>
              <a:rPr lang="pl-PL" dirty="0"/>
              <a:t>. http://www.niepelnosprawni.pl/ledge/x/2529)</a:t>
            </a:r>
            <a:r>
              <a:rPr lang="pl-PL" sz="2000" dirty="0"/>
              <a:t>. </a:t>
            </a:r>
            <a:endParaRPr lang="pl-PL" dirty="0"/>
          </a:p>
        </p:txBody>
      </p:sp>
    </p:spTree>
    <p:extLst>
      <p:ext uri="{BB962C8B-B14F-4D97-AF65-F5344CB8AC3E}">
        <p14:creationId xmlns:p14="http://schemas.microsoft.com/office/powerpoint/2010/main" val="231817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CF4CF8B9-0F4C-464A-8BD9-D1382E1F5FA1}"/>
              </a:ext>
            </a:extLst>
          </p:cNvPr>
          <p:cNvSpPr/>
          <p:nvPr/>
        </p:nvSpPr>
        <p:spPr>
          <a:xfrm>
            <a:off x="2175029" y="2431094"/>
            <a:ext cx="8833282" cy="2677656"/>
          </a:xfrm>
          <a:prstGeom prst="rect">
            <a:avLst/>
          </a:prstGeom>
        </p:spPr>
        <p:txBody>
          <a:bodyPr wrap="square">
            <a:spAutoFit/>
          </a:bodyPr>
          <a:lstStyle/>
          <a:p>
            <a:pPr algn="just">
              <a:lnSpc>
                <a:spcPct val="150000"/>
              </a:lnSpc>
            </a:pPr>
            <a:r>
              <a:rPr lang="pl-PL" sz="2000" dirty="0"/>
              <a:t> 	„Za spełnianie obowiązku szkolnego uznaje się także udział dzieci i młodzieży z upośledzeniem umysłowym w stopniu głębokim w przedziale wiekowym od 3 do 25 lat w zajęciach rewalidacyjno-wychowawczych (art. 16 ust. 7 ustawy o systemie oświaty i Dz. U. z 1997 r. Nr 14 poz. 76)”(</a:t>
            </a:r>
            <a:r>
              <a:rPr lang="pl-PL" dirty="0"/>
              <a:t>. http://www.niepelnosprawni.pl/ledge/x/2529)</a:t>
            </a:r>
            <a:r>
              <a:rPr lang="pl-PL" sz="2000" dirty="0"/>
              <a:t>. </a:t>
            </a:r>
          </a:p>
          <a:p>
            <a:endParaRPr lang="pl-PL" dirty="0"/>
          </a:p>
        </p:txBody>
      </p:sp>
    </p:spTree>
    <p:extLst>
      <p:ext uri="{BB962C8B-B14F-4D97-AF65-F5344CB8AC3E}">
        <p14:creationId xmlns:p14="http://schemas.microsoft.com/office/powerpoint/2010/main" val="605638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65891B07-CCA4-40DC-B5B3-9E97673E8319}"/>
              </a:ext>
            </a:extLst>
          </p:cNvPr>
          <p:cNvSpPr/>
          <p:nvPr/>
        </p:nvSpPr>
        <p:spPr>
          <a:xfrm>
            <a:off x="1757777" y="2340525"/>
            <a:ext cx="9809825" cy="3265446"/>
          </a:xfrm>
          <a:prstGeom prst="rect">
            <a:avLst/>
          </a:prstGeom>
        </p:spPr>
        <p:txBody>
          <a:bodyPr wrap="square">
            <a:spAutoFit/>
          </a:bodyPr>
          <a:lstStyle/>
          <a:p>
            <a:pPr algn="just">
              <a:lnSpc>
                <a:spcPct val="150000"/>
              </a:lnSpc>
            </a:pPr>
            <a:r>
              <a:rPr lang="pl-PL" sz="2000" dirty="0"/>
              <a:t>	„Szkoły specjalne mają takie same etapy edukacyjne jak szkoły ogólnodostępne.</a:t>
            </a:r>
          </a:p>
          <a:p>
            <a:pPr algn="just">
              <a:lnSpc>
                <a:spcPct val="150000"/>
              </a:lnSpc>
            </a:pPr>
            <a:r>
              <a:rPr lang="pl-PL" sz="2000" dirty="0"/>
              <a:t>	Podobnie jak w szkole podstawowej ogólnodostępnej, nauka w szkole podstawowej podzielona jest na dwa etapy edukacyjne:</a:t>
            </a:r>
          </a:p>
          <a:p>
            <a:pPr algn="just">
              <a:lnSpc>
                <a:spcPct val="150000"/>
              </a:lnSpc>
            </a:pPr>
            <a:endParaRPr lang="pl-PL" sz="2000" dirty="0"/>
          </a:p>
          <a:p>
            <a:pPr algn="just">
              <a:lnSpc>
                <a:spcPct val="150000"/>
              </a:lnSpc>
            </a:pPr>
            <a:r>
              <a:rPr lang="pl-PL" sz="2000" dirty="0"/>
              <a:t>•	I etap edukacyjny, obejmujący klasy od I do III (edukacja wczesnoszkolna)</a:t>
            </a:r>
          </a:p>
          <a:p>
            <a:pPr algn="just">
              <a:lnSpc>
                <a:spcPct val="150000"/>
              </a:lnSpc>
            </a:pPr>
            <a:r>
              <a:rPr lang="pl-PL" sz="2000" dirty="0"/>
              <a:t>•	II etap edukacyjny, obejmujący klasy IV-VIII.</a:t>
            </a:r>
          </a:p>
        </p:txBody>
      </p:sp>
      <p:sp>
        <p:nvSpPr>
          <p:cNvPr id="3" name="Prostokąt 2">
            <a:extLst>
              <a:ext uri="{FF2B5EF4-FFF2-40B4-BE49-F238E27FC236}">
                <a16:creationId xmlns="" xmlns:a16="http://schemas.microsoft.com/office/drawing/2014/main" id="{68564A30-CB1D-407E-A02C-B9A170A00E33}"/>
              </a:ext>
            </a:extLst>
          </p:cNvPr>
          <p:cNvSpPr/>
          <p:nvPr/>
        </p:nvSpPr>
        <p:spPr>
          <a:xfrm>
            <a:off x="604819" y="1486556"/>
            <a:ext cx="6516528" cy="52322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pl-PL" sz="2800" b="1" i="1" dirty="0">
                <a:solidFill>
                  <a:schemeClr val="accent2"/>
                </a:solidFill>
              </a:rPr>
              <a:t>Poziomy wiekowe i podział na grupy</a:t>
            </a:r>
          </a:p>
        </p:txBody>
      </p:sp>
    </p:spTree>
    <p:extLst>
      <p:ext uri="{BB962C8B-B14F-4D97-AF65-F5344CB8AC3E}">
        <p14:creationId xmlns:p14="http://schemas.microsoft.com/office/powerpoint/2010/main" val="107109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0FB9772D-C6F8-4266-8F73-6C8E09A724D4}"/>
              </a:ext>
            </a:extLst>
          </p:cNvPr>
          <p:cNvSpPr/>
          <p:nvPr/>
        </p:nvSpPr>
        <p:spPr>
          <a:xfrm>
            <a:off x="858174" y="719416"/>
            <a:ext cx="10475651" cy="5386090"/>
          </a:xfrm>
          <a:prstGeom prst="rect">
            <a:avLst/>
          </a:prstGeom>
        </p:spPr>
        <p:txBody>
          <a:bodyPr wrap="square">
            <a:spAutoFit/>
          </a:bodyPr>
          <a:lstStyle/>
          <a:p>
            <a:pPr algn="ctr">
              <a:lnSpc>
                <a:spcPct val="150000"/>
              </a:lnSpc>
            </a:pPr>
            <a:r>
              <a:rPr lang="pl-PL" sz="2000" dirty="0"/>
              <a:t>	Dalsze kształcenie realizowane jest w szkołach ponadpodstawowych:</a:t>
            </a:r>
          </a:p>
          <a:p>
            <a:pPr algn="ctr">
              <a:lnSpc>
                <a:spcPct val="150000"/>
              </a:lnSpc>
            </a:pPr>
            <a:endParaRPr lang="pl-PL" sz="2000" dirty="0"/>
          </a:p>
          <a:p>
            <a:pPr algn="just">
              <a:lnSpc>
                <a:spcPct val="150000"/>
              </a:lnSpc>
            </a:pPr>
            <a:r>
              <a:rPr lang="pl-PL" sz="2000" dirty="0"/>
              <a:t>•	czteroletnich liceach ogólnokształcących</a:t>
            </a:r>
          </a:p>
          <a:p>
            <a:pPr algn="just">
              <a:lnSpc>
                <a:spcPct val="150000"/>
              </a:lnSpc>
            </a:pPr>
            <a:r>
              <a:rPr lang="pl-PL" sz="2000" dirty="0"/>
              <a:t>•	pięcioletnich technikach</a:t>
            </a:r>
          </a:p>
          <a:p>
            <a:pPr algn="just">
              <a:lnSpc>
                <a:spcPct val="150000"/>
              </a:lnSpc>
            </a:pPr>
            <a:r>
              <a:rPr lang="pl-PL" sz="2000" dirty="0"/>
              <a:t>•	trzyletnich branżowych szkołach I stopnia</a:t>
            </a:r>
          </a:p>
          <a:p>
            <a:pPr algn="just">
              <a:lnSpc>
                <a:spcPct val="150000"/>
              </a:lnSpc>
            </a:pPr>
            <a:r>
              <a:rPr lang="pl-PL" sz="2000" dirty="0"/>
              <a:t>•	trzyletnich szkołach specjalnych przysposabiających do pracy</a:t>
            </a:r>
          </a:p>
          <a:p>
            <a:pPr algn="just">
              <a:lnSpc>
                <a:spcPct val="150000"/>
              </a:lnSpc>
            </a:pPr>
            <a:r>
              <a:rPr lang="pl-PL" sz="2000" dirty="0"/>
              <a:t>•	dwuletnich branżowych szkołach II stopnia</a:t>
            </a:r>
          </a:p>
          <a:p>
            <a:pPr algn="just">
              <a:lnSpc>
                <a:spcPct val="150000"/>
              </a:lnSpc>
            </a:pPr>
            <a:r>
              <a:rPr lang="pl-PL" sz="2000" dirty="0"/>
              <a:t>•	szkołach policealnych dla osób posiadających wykształcenie średnie lub wykształcenie średnie branżowe, o okresie nauczania nie dłuższym niż 2,5 roku.</a:t>
            </a:r>
          </a:p>
          <a:p>
            <a:r>
              <a:rPr lang="pl-PL" dirty="0"/>
              <a:t> </a:t>
            </a:r>
          </a:p>
          <a:p>
            <a:endParaRPr lang="pl-PL" sz="1400" dirty="0"/>
          </a:p>
          <a:p>
            <a:endParaRPr lang="pl-PL" sz="1400" dirty="0"/>
          </a:p>
          <a:p>
            <a:pPr algn="ctr"/>
            <a:r>
              <a:rPr lang="pl-PL" sz="1400" dirty="0"/>
              <a:t>(ustawa z dnia 14 grudnia 2016 r. Przepisy wprowadzające ustawę – Prawo oświatowe; Dz. U. z 2017 r. poz. 60, 949 i 2203)”</a:t>
            </a:r>
            <a:r>
              <a:rPr lang="pl-PL" sz="900" dirty="0"/>
              <a:t>(https://eacea.ec.europa.eu/national-policies/eurydice/content/separate-special-education-needs-provision-early-childhood-and-school-education-50_pl).</a:t>
            </a:r>
          </a:p>
        </p:txBody>
      </p:sp>
    </p:spTree>
    <p:extLst>
      <p:ext uri="{BB962C8B-B14F-4D97-AF65-F5344CB8AC3E}">
        <p14:creationId xmlns:p14="http://schemas.microsoft.com/office/powerpoint/2010/main" val="4213181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D365BD5B-CEFB-4159-B33C-FB17F142E744}"/>
              </a:ext>
            </a:extLst>
          </p:cNvPr>
          <p:cNvSpPr/>
          <p:nvPr/>
        </p:nvSpPr>
        <p:spPr>
          <a:xfrm>
            <a:off x="541538" y="1044105"/>
            <a:ext cx="11283518" cy="5112105"/>
          </a:xfrm>
          <a:prstGeom prst="rect">
            <a:avLst/>
          </a:prstGeom>
        </p:spPr>
        <p:txBody>
          <a:bodyPr wrap="square">
            <a:spAutoFit/>
          </a:bodyPr>
          <a:lstStyle/>
          <a:p>
            <a:pPr algn="just">
              <a:lnSpc>
                <a:spcPct val="150000"/>
              </a:lnSpc>
            </a:pPr>
            <a:r>
              <a:rPr lang="pl-PL" sz="2000" dirty="0"/>
              <a:t>	„Usprawnianie dziecka należy rozpocząć w momencie wykrycia niepełnosprawności. Do czasu osiągnięcia przez dziecko wieku szkolnego, pomogą nam w tym specjaliści z zakresu wczesnego wspomagania rozwoju. Ich działania mają na celu pobudzanie psychoruchowego i społecznego rozwoju dziecka.</a:t>
            </a:r>
          </a:p>
          <a:p>
            <a:pPr algn="just">
              <a:lnSpc>
                <a:spcPct val="150000"/>
              </a:lnSpc>
            </a:pPr>
            <a:r>
              <a:rPr lang="pl-PL" sz="2000" dirty="0"/>
              <a:t>	Wczesne wspomaganie może być organizowane w przedszkolu i szkole podstawowej (także specjalnych), w ośrodkach szkolno-wychowawczych oraz w poradniach psychologiczno-pedagogicznych. W czasie zajęć z dzieckiem jest realizowany indywidualny, dostosowany do dziecka program obejmujący od 4 do 8 godzin miesięcznie. Zajęcia są prowadzone z dzieckiem i jego rodziną, a dla trzylatków także w grupach liczących 2 lub 3 dzieci” </a:t>
            </a:r>
            <a:r>
              <a:rPr lang="pl-PL" sz="1000" dirty="0"/>
              <a:t>(https://eacea.ec.europa.eu/national-policies/eurydice/content/separate-special-education-needs-provision-early-childhood-and-school-education-50_pl)</a:t>
            </a:r>
            <a:r>
              <a:rPr lang="pl-PL" sz="2000" dirty="0"/>
              <a:t>.</a:t>
            </a:r>
            <a:endParaRPr lang="pl-PL" sz="1000" dirty="0"/>
          </a:p>
        </p:txBody>
      </p:sp>
      <p:sp>
        <p:nvSpPr>
          <p:cNvPr id="3" name="Prostokąt 2">
            <a:extLst>
              <a:ext uri="{FF2B5EF4-FFF2-40B4-BE49-F238E27FC236}">
                <a16:creationId xmlns="" xmlns:a16="http://schemas.microsoft.com/office/drawing/2014/main" id="{F6E74FCE-CC70-49E5-A728-87361E7B781E}"/>
              </a:ext>
            </a:extLst>
          </p:cNvPr>
          <p:cNvSpPr/>
          <p:nvPr/>
        </p:nvSpPr>
        <p:spPr>
          <a:xfrm>
            <a:off x="5939450" y="5978656"/>
            <a:ext cx="5774338"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r>
              <a:rPr lang="pl-PL" sz="2800" b="1" i="1" dirty="0">
                <a:solidFill>
                  <a:schemeClr val="accent2"/>
                </a:solidFill>
              </a:rPr>
              <a:t>Wczesne wspomaganie rozwoju</a:t>
            </a:r>
          </a:p>
        </p:txBody>
      </p:sp>
    </p:spTree>
    <p:extLst>
      <p:ext uri="{BB962C8B-B14F-4D97-AF65-F5344CB8AC3E}">
        <p14:creationId xmlns:p14="http://schemas.microsoft.com/office/powerpoint/2010/main" val="4216025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8D134BB6-390E-40E4-A0BC-790826C71871}"/>
              </a:ext>
            </a:extLst>
          </p:cNvPr>
          <p:cNvSpPr/>
          <p:nvPr/>
        </p:nvSpPr>
        <p:spPr>
          <a:xfrm>
            <a:off x="1262108" y="1450028"/>
            <a:ext cx="9667783" cy="3957943"/>
          </a:xfrm>
          <a:prstGeom prst="rect">
            <a:avLst/>
          </a:prstGeom>
        </p:spPr>
        <p:txBody>
          <a:bodyPr wrap="square">
            <a:spAutoFit/>
          </a:bodyPr>
          <a:lstStyle/>
          <a:p>
            <a:pPr algn="just">
              <a:lnSpc>
                <a:spcPct val="150000"/>
              </a:lnSpc>
            </a:pPr>
            <a:r>
              <a:rPr lang="pl-PL" dirty="0"/>
              <a:t>	</a:t>
            </a:r>
            <a:r>
              <a:rPr lang="pl-PL" sz="2000" dirty="0"/>
              <a:t>„Niepełnosprawne dziecko w wieku od 3 do 6 lat ma prawo uczęszczać do przedszkola, podobnie jak jego zdrowi rówieśnicy, a sześciolatek musi odbyć roczne przygotowanie przedszkolne (tzw. zerówka) w przedszkolu lub w szkole. Jeżeli jednak dziecko jest objęte kształceniem specjalnym, pobyt w przedszkolu można przedłużyć do 10 roku życia. Do tego czasu jest też odroczony obowiązek szkolny dziecka. Warunkiem zapisania dziecka do przedszkola jest uzyskanie orzeczenia o potrzebie kształcenia specjalnego” </a:t>
            </a:r>
            <a:r>
              <a:rPr lang="pl-PL" sz="1000" dirty="0"/>
              <a:t>(https://eacea.ec.europa.eu/national-policies/eurydice/content/separate-special-education-needs-provision-early-childhood-and-school-education-50_pl)</a:t>
            </a:r>
            <a:r>
              <a:rPr lang="pl-PL" sz="2000" dirty="0"/>
              <a:t>.</a:t>
            </a:r>
            <a:endParaRPr lang="pl-PL" sz="1000" dirty="0"/>
          </a:p>
        </p:txBody>
      </p:sp>
      <p:sp>
        <p:nvSpPr>
          <p:cNvPr id="3" name="Prostokąt 2">
            <a:extLst>
              <a:ext uri="{FF2B5EF4-FFF2-40B4-BE49-F238E27FC236}">
                <a16:creationId xmlns="" xmlns:a16="http://schemas.microsoft.com/office/drawing/2014/main" id="{25CD75C9-D5C5-49C4-84E2-C7429800E4AD}"/>
              </a:ext>
            </a:extLst>
          </p:cNvPr>
          <p:cNvSpPr/>
          <p:nvPr/>
        </p:nvSpPr>
        <p:spPr>
          <a:xfrm>
            <a:off x="302426" y="5916514"/>
            <a:ext cx="5793574"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ctr"/>
            <a:r>
              <a:rPr lang="pl-PL" sz="2800" b="1" i="1" dirty="0">
                <a:solidFill>
                  <a:schemeClr val="accent2"/>
                </a:solidFill>
              </a:rPr>
              <a:t>Dziecko w wieku przedszkolnym</a:t>
            </a:r>
          </a:p>
        </p:txBody>
      </p:sp>
    </p:spTree>
    <p:extLst>
      <p:ext uri="{BB962C8B-B14F-4D97-AF65-F5344CB8AC3E}">
        <p14:creationId xmlns:p14="http://schemas.microsoft.com/office/powerpoint/2010/main" val="66360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F38142E7-6FF5-42E6-9FA0-2839CC286676}"/>
              </a:ext>
            </a:extLst>
          </p:cNvPr>
          <p:cNvSpPr/>
          <p:nvPr/>
        </p:nvSpPr>
        <p:spPr>
          <a:xfrm>
            <a:off x="346230" y="697274"/>
            <a:ext cx="11700768" cy="5573770"/>
          </a:xfrm>
          <a:prstGeom prst="rect">
            <a:avLst/>
          </a:prstGeom>
        </p:spPr>
        <p:txBody>
          <a:bodyPr wrap="square">
            <a:spAutoFit/>
          </a:bodyPr>
          <a:lstStyle/>
          <a:p>
            <a:pPr algn="just">
              <a:lnSpc>
                <a:spcPct val="150000"/>
              </a:lnSpc>
            </a:pPr>
            <a:r>
              <a:rPr lang="pl-PL" dirty="0"/>
              <a:t>	</a:t>
            </a:r>
            <a:r>
              <a:rPr lang="pl-PL" sz="2000" dirty="0"/>
              <a:t>„Dziecko niepełnosprawne ma prawo uczyć się we wszystkich typach szkół (powszechnej, integracyjnej, specjalnej itd.). Jego nauka może być przedłużona do 18 roku życia na poziomie szkoły podstawowej, do 21 roku życia w gimnazjum i do 24 roku życia w szkole ponadpodstawowej.</a:t>
            </a:r>
          </a:p>
          <a:p>
            <a:pPr algn="just">
              <a:lnSpc>
                <a:spcPct val="150000"/>
              </a:lnSpc>
            </a:pPr>
            <a:r>
              <a:rPr lang="pl-PL" sz="2000" dirty="0"/>
              <a:t>	O powołaniu klasy integracyjnej decyduje dyrektor szkoły powszechnej w porozumieniu z organem prowadzącym (urzędem miasta, gminy). Klasy integracyjne liczą od 15 do 20 uczniów, w tym od 3 do 5 dzieci z różnymi rodzajami niepełnosprawności. W takiej klasie pracuje jednocześnie dwóch nauczycieli – prowadzący dany przedmiot oraz nauczyciel pomocniczy przygotowany do pracy z niepełnosprawnymi. Z kolei klasy specjalne liczą od 5 do 12 osób. Zazwyczaj uczą się w nich dzieci z jednym typem niepełnosprawności, np. niewidome, głuche czy upośledzone umysłowo” </a:t>
            </a:r>
            <a:r>
              <a:rPr lang="pl-PL" sz="1050" dirty="0"/>
              <a:t>(</a:t>
            </a:r>
            <a:r>
              <a:rPr lang="pl-PL" sz="1000" dirty="0"/>
              <a:t>https://eacea.ec.europa.eu/national-policies/eurydice/content/separate-special-education-needs-provision-early-childhood-and-school-education-50_pl</a:t>
            </a:r>
            <a:r>
              <a:rPr lang="pl-PL" sz="1050" dirty="0"/>
              <a:t>)</a:t>
            </a:r>
            <a:r>
              <a:rPr lang="pl-PL" sz="2000" dirty="0"/>
              <a:t>.</a:t>
            </a:r>
          </a:p>
        </p:txBody>
      </p:sp>
      <p:sp>
        <p:nvSpPr>
          <p:cNvPr id="3" name="Prostokąt 2">
            <a:extLst>
              <a:ext uri="{FF2B5EF4-FFF2-40B4-BE49-F238E27FC236}">
                <a16:creationId xmlns="" xmlns:a16="http://schemas.microsoft.com/office/drawing/2014/main" id="{F535C8F8-65EA-41BE-8D19-7DE70DA3F864}"/>
              </a:ext>
            </a:extLst>
          </p:cNvPr>
          <p:cNvSpPr/>
          <p:nvPr/>
        </p:nvSpPr>
        <p:spPr>
          <a:xfrm>
            <a:off x="8362765" y="5978657"/>
            <a:ext cx="3307316"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pl-PL" sz="3200" b="1" i="1" dirty="0">
                <a:solidFill>
                  <a:schemeClr val="accent2"/>
                </a:solidFill>
              </a:rPr>
              <a:t>Nauka w szkole</a:t>
            </a:r>
          </a:p>
        </p:txBody>
      </p:sp>
    </p:spTree>
    <p:extLst>
      <p:ext uri="{BB962C8B-B14F-4D97-AF65-F5344CB8AC3E}">
        <p14:creationId xmlns:p14="http://schemas.microsoft.com/office/powerpoint/2010/main" val="1633771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BA4E3154-F715-4ADE-A16E-8E6E9722AB4C}"/>
              </a:ext>
            </a:extLst>
          </p:cNvPr>
          <p:cNvSpPr/>
          <p:nvPr/>
        </p:nvSpPr>
        <p:spPr>
          <a:xfrm>
            <a:off x="1728621" y="696443"/>
            <a:ext cx="4506362" cy="523220"/>
          </a:xfrm>
          <a:prstGeom prst="rect">
            <a:avLst/>
          </a:prstGeom>
          <a:ln>
            <a:noFill/>
          </a:ln>
          <a:effectLst/>
          <a:scene3d>
            <a:camera prst="orthographicFront">
              <a:rot lat="0" lon="0" rev="0"/>
            </a:camera>
            <a:lightRig rig="chilly" dir="t">
              <a:rot lat="0" lon="0" rev="18480000"/>
            </a:lightRig>
          </a:scene3d>
          <a:sp3d prstMaterial="clear">
            <a:bevelT h="63500"/>
          </a:sp3d>
        </p:spPr>
        <p:txBody>
          <a:bodyPr wrap="none">
            <a:spAutoFit/>
          </a:bodyPr>
          <a:lstStyle/>
          <a:p>
            <a:pPr algn="ctr"/>
            <a:r>
              <a:rPr lang="pl-PL" sz="2800" b="1" i="1" dirty="0">
                <a:solidFill>
                  <a:schemeClr val="accent2"/>
                </a:solidFill>
              </a:rPr>
              <a:t>Nauczanie indywidualne</a:t>
            </a:r>
          </a:p>
        </p:txBody>
      </p:sp>
      <p:sp>
        <p:nvSpPr>
          <p:cNvPr id="3" name="Prostokąt 2">
            <a:extLst>
              <a:ext uri="{FF2B5EF4-FFF2-40B4-BE49-F238E27FC236}">
                <a16:creationId xmlns="" xmlns:a16="http://schemas.microsoft.com/office/drawing/2014/main" id="{3AB40ECB-BFD3-4AA9-90BA-B020A41A8227}"/>
              </a:ext>
            </a:extLst>
          </p:cNvPr>
          <p:cNvSpPr/>
          <p:nvPr/>
        </p:nvSpPr>
        <p:spPr>
          <a:xfrm>
            <a:off x="1520940" y="2363477"/>
            <a:ext cx="9428085" cy="3265446"/>
          </a:xfrm>
          <a:prstGeom prst="rect">
            <a:avLst/>
          </a:prstGeom>
        </p:spPr>
        <p:txBody>
          <a:bodyPr wrap="square">
            <a:spAutoFit/>
          </a:bodyPr>
          <a:lstStyle/>
          <a:p>
            <a:pPr algn="just">
              <a:lnSpc>
                <a:spcPct val="150000"/>
              </a:lnSpc>
            </a:pPr>
            <a:r>
              <a:rPr lang="pl-PL" sz="2000" dirty="0"/>
              <a:t>	 „Nauczaniem indywidualnym obejmuje się dzieci chore, którym stan zdrowia uniemożliwia lub znacznie utrudnia uczęszczanie do szkoły. Ta forma nauczania przeznaczona jest dla uczniów poważnie chorych, z ciężkimi urazami po wypadkach, po operacjach. Dlatego uczeń dotknięty niepełnosprawnością powinien być nauczany indywidualnie jedynie ze względu na chorobę, a nie swoją niepełnosprawność”</a:t>
            </a:r>
            <a:r>
              <a:rPr lang="pl-PL" sz="1000" dirty="0"/>
              <a:t>(https://www.poradnia.pl/edukacja-dzieci-niepelnosprawnych.html)</a:t>
            </a:r>
            <a:r>
              <a:rPr lang="pl-PL" sz="2000" dirty="0"/>
              <a:t>.</a:t>
            </a:r>
            <a:endParaRPr lang="pl-PL" sz="1000" dirty="0"/>
          </a:p>
        </p:txBody>
      </p:sp>
    </p:spTree>
    <p:extLst>
      <p:ext uri="{BB962C8B-B14F-4D97-AF65-F5344CB8AC3E}">
        <p14:creationId xmlns:p14="http://schemas.microsoft.com/office/powerpoint/2010/main" val="1945677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95E1E91B-866A-4D68-9575-92B47BC35783}"/>
              </a:ext>
            </a:extLst>
          </p:cNvPr>
          <p:cNvSpPr/>
          <p:nvPr/>
        </p:nvSpPr>
        <p:spPr>
          <a:xfrm>
            <a:off x="523783" y="953817"/>
            <a:ext cx="10901778" cy="4927439"/>
          </a:xfrm>
          <a:prstGeom prst="rect">
            <a:avLst/>
          </a:prstGeom>
        </p:spPr>
        <p:txBody>
          <a:bodyPr wrap="square">
            <a:spAutoFit/>
          </a:bodyPr>
          <a:lstStyle/>
          <a:p>
            <a:pPr algn="ctr">
              <a:lnSpc>
                <a:spcPct val="150000"/>
              </a:lnSpc>
            </a:pPr>
            <a:r>
              <a:rPr lang="pl-PL" sz="2000" dirty="0"/>
              <a:t>	</a:t>
            </a:r>
            <a:r>
              <a:rPr lang="pl-PL" sz="2000" b="1" dirty="0"/>
              <a:t>Do ośrodków rewalidacyjno-wychowawczych przyjmowane są na wniosek rodziców (opiekunów prawnych) dzieci i młodzież:</a:t>
            </a:r>
          </a:p>
          <a:p>
            <a:pPr algn="ctr"/>
            <a:endParaRPr lang="pl-PL" sz="2400" b="1" dirty="0"/>
          </a:p>
          <a:p>
            <a:pPr algn="ctr"/>
            <a:endParaRPr lang="pl-PL" sz="2400" b="1" dirty="0"/>
          </a:p>
          <a:p>
            <a:pPr algn="just">
              <a:lnSpc>
                <a:spcPct val="150000"/>
              </a:lnSpc>
            </a:pPr>
            <a:r>
              <a:rPr lang="pl-PL" sz="2000" dirty="0"/>
              <a:t>•	„z niepełnosprawnością intelektualną w stopniu głębokim, posiadające orzeczenie o potrzebie zajęć rewalidacyjno-wychowawczych;</a:t>
            </a:r>
          </a:p>
          <a:p>
            <a:pPr algn="just">
              <a:lnSpc>
                <a:spcPct val="150000"/>
              </a:lnSpc>
            </a:pPr>
            <a:r>
              <a:rPr lang="pl-PL" sz="2000" dirty="0"/>
              <a:t>•	dzieci i młodzież z niepełnosprawnościami sprzężonymi, z których jedną z niepełnosprawności jest niepełnosprawność intelektualna (w stopniu lekkim, umiarkowanym lub znacznym), posiadające orzeczenie o potrzebie kształcenia specjalnego”</a:t>
            </a:r>
            <a:r>
              <a:rPr lang="pl-PL" sz="1000" dirty="0"/>
              <a:t>(https://eacea.ec.europa.eu/national-policies/eurydice/content/separate-special-education-needs-provision-early-childhood-and-school-education-50_pl)</a:t>
            </a:r>
            <a:r>
              <a:rPr lang="pl-PL" sz="2000" dirty="0"/>
              <a:t>.</a:t>
            </a:r>
            <a:endParaRPr lang="pl-PL" sz="1000" dirty="0"/>
          </a:p>
        </p:txBody>
      </p:sp>
    </p:spTree>
    <p:extLst>
      <p:ext uri="{BB962C8B-B14F-4D97-AF65-F5344CB8AC3E}">
        <p14:creationId xmlns:p14="http://schemas.microsoft.com/office/powerpoint/2010/main" val="2199811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9E747918-6ECD-47F5-8563-3BB7738B919F}"/>
              </a:ext>
            </a:extLst>
          </p:cNvPr>
          <p:cNvSpPr/>
          <p:nvPr/>
        </p:nvSpPr>
        <p:spPr>
          <a:xfrm>
            <a:off x="568172" y="565351"/>
            <a:ext cx="11313110" cy="5372176"/>
          </a:xfrm>
          <a:prstGeom prst="rect">
            <a:avLst/>
          </a:prstGeom>
        </p:spPr>
        <p:txBody>
          <a:bodyPr wrap="square">
            <a:spAutoFit/>
          </a:bodyPr>
          <a:lstStyle/>
          <a:p>
            <a:pPr algn="just">
              <a:lnSpc>
                <a:spcPct val="150000"/>
              </a:lnSpc>
            </a:pPr>
            <a:r>
              <a:rPr lang="pl-PL" sz="2000" dirty="0"/>
              <a:t>	„W przedszkolach specjalnych realizowana jest ta sama podstawa programowa wychowania przedszkolnego jak w przedszkolach ogólnodostępnych i integracyjnych oraz innych formach wychowania przedszkolnego.</a:t>
            </a:r>
          </a:p>
          <a:p>
            <a:pPr algn="just">
              <a:lnSpc>
                <a:spcPct val="150000"/>
              </a:lnSpc>
            </a:pPr>
            <a:r>
              <a:rPr lang="pl-PL" sz="2000" dirty="0"/>
              <a:t>	W szkołach specjalnych dla uczniów niepełnosprawnych (z wyjątkiem uczniów z niepełnosprawnością intelektualną w stopniu umiarkowanym lub znacznym), niedostosowanych społecznie i zagrożonych niedostosowaniem społecznym realizowana jest ta sama podstawa programowa kształcenia ogólnego, a w przypadku szkół prowadzących kształcenie zawodowe – również podstawa programowa kształcenia w zawodzie, jaka realizowana jest w danym typie szkoły ogólnodostępnej i integracyjnej.</a:t>
            </a:r>
          </a:p>
          <a:p>
            <a:pPr algn="just">
              <a:lnSpc>
                <a:spcPct val="150000"/>
              </a:lnSpc>
            </a:pPr>
            <a:r>
              <a:rPr lang="pl-PL" sz="2000" dirty="0"/>
              <a:t>	Uczniowie ci realizują zatem te same obowiązkowe zajęcia edukacyjne jak ich rówieśnicy nieobjęci kształceniem specjalnym”</a:t>
            </a:r>
            <a:r>
              <a:rPr lang="pl-PL" sz="1000" dirty="0"/>
              <a:t>(https://eacea.ec.europa.eu/national-policies/eurydice/content/separate-special-education-needs-provision-early-childhood-and-school-education-50_pl).</a:t>
            </a:r>
            <a:endParaRPr lang="pl-PL" sz="2000" dirty="0"/>
          </a:p>
        </p:txBody>
      </p:sp>
      <p:sp>
        <p:nvSpPr>
          <p:cNvPr id="3" name="Prostokąt 2">
            <a:extLst>
              <a:ext uri="{FF2B5EF4-FFF2-40B4-BE49-F238E27FC236}">
                <a16:creationId xmlns="" xmlns:a16="http://schemas.microsoft.com/office/drawing/2014/main" id="{9862FE69-6AF0-4321-A3E3-8AF9F7815800}"/>
              </a:ext>
            </a:extLst>
          </p:cNvPr>
          <p:cNvSpPr/>
          <p:nvPr/>
        </p:nvSpPr>
        <p:spPr>
          <a:xfrm>
            <a:off x="1911658" y="5903893"/>
            <a:ext cx="8368684" cy="954107"/>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pl-PL" sz="2800" b="1" i="1" dirty="0">
                <a:solidFill>
                  <a:schemeClr val="accent2"/>
                </a:solidFill>
              </a:rPr>
              <a:t>Podstawa programowa, programy nauczania, przedmioty</a:t>
            </a:r>
          </a:p>
        </p:txBody>
      </p:sp>
    </p:spTree>
    <p:extLst>
      <p:ext uri="{BB962C8B-B14F-4D97-AF65-F5344CB8AC3E}">
        <p14:creationId xmlns:p14="http://schemas.microsoft.com/office/powerpoint/2010/main" val="87121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DBE38234-DA3D-4AE2-A2F3-F98BEEA34040}"/>
              </a:ext>
            </a:extLst>
          </p:cNvPr>
          <p:cNvSpPr/>
          <p:nvPr/>
        </p:nvSpPr>
        <p:spPr>
          <a:xfrm>
            <a:off x="1961965" y="1859339"/>
            <a:ext cx="9623394" cy="3139321"/>
          </a:xfrm>
          <a:prstGeom prst="rect">
            <a:avLst/>
          </a:prstGeom>
        </p:spPr>
        <p:txBody>
          <a:bodyPr wrap="square">
            <a:spAutoFit/>
          </a:bodyPr>
          <a:lstStyle/>
          <a:p>
            <a:pPr algn="just">
              <a:lnSpc>
                <a:spcPct val="150000"/>
              </a:lnSpc>
            </a:pPr>
            <a:r>
              <a:rPr lang="pl-PL" sz="2000" dirty="0">
                <a:latin typeface="Bahnschrift SemiLight" panose="020B0502040204020203" pitchFamily="34" charset="0"/>
              </a:rPr>
              <a:t>	</a:t>
            </a:r>
            <a:r>
              <a:rPr lang="pl-PL" sz="2000" dirty="0"/>
              <a:t>Osoby niepełnosprawne intelektualnie bardzo często narażone są na izolację, a otoczenie oczekuje od nich zachowań odbiegających od normy.</a:t>
            </a:r>
          </a:p>
          <a:p>
            <a:pPr algn="just">
              <a:lnSpc>
                <a:spcPct val="150000"/>
              </a:lnSpc>
            </a:pPr>
            <a:endParaRPr lang="pl-PL" sz="2000" dirty="0"/>
          </a:p>
          <a:p>
            <a:pPr algn="just">
              <a:lnSpc>
                <a:spcPct val="150000"/>
              </a:lnSpc>
            </a:pPr>
            <a:r>
              <a:rPr lang="pl-PL" sz="2000" dirty="0"/>
              <a:t>	Mała świadomość skutków społecznej degradacji upośledzonych umysłowo prowadzi do blokowania stymulacji środowiskowej, przez co nie mają oni możliwości prowadzenia samodzielnego i aktywnego życia.</a:t>
            </a:r>
          </a:p>
          <a:p>
            <a:endParaRPr lang="pl-PL" dirty="0"/>
          </a:p>
        </p:txBody>
      </p:sp>
    </p:spTree>
    <p:extLst>
      <p:ext uri="{BB962C8B-B14F-4D97-AF65-F5344CB8AC3E}">
        <p14:creationId xmlns:p14="http://schemas.microsoft.com/office/powerpoint/2010/main" val="271656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79666494-0ABB-4A23-A255-DB98F09C2201}"/>
              </a:ext>
            </a:extLst>
          </p:cNvPr>
          <p:cNvSpPr/>
          <p:nvPr/>
        </p:nvSpPr>
        <p:spPr>
          <a:xfrm>
            <a:off x="1683798" y="1565444"/>
            <a:ext cx="8824404" cy="4188775"/>
          </a:xfrm>
          <a:prstGeom prst="rect">
            <a:avLst/>
          </a:prstGeom>
        </p:spPr>
        <p:txBody>
          <a:bodyPr wrap="square">
            <a:spAutoFit/>
          </a:bodyPr>
          <a:lstStyle/>
          <a:p>
            <a:pPr algn="just">
              <a:lnSpc>
                <a:spcPct val="150000"/>
              </a:lnSpc>
            </a:pPr>
            <a:r>
              <a:rPr lang="pl-PL" sz="2000" dirty="0"/>
              <a:t>	 „Kształcenie dzieci i młodzieży w przedszkolach i szkołach specjalnych i ośrodkach odbywa się, podobnie jak w przedszkolach i szkołach ogólnodostępnych oraz innych formach wychowania przedszkolnego, w oparciu o indywidualny program edukacyjno-terapeutyczny, uwzględniający zalecenia zawarte w orzeczeniu o potrzebie kształcenia specjalnego oraz dostosowany do indywidualnych potrzeb rozwojowych i edukacyjnych oraz możliwości psychofizycznych ucznia”</a:t>
            </a:r>
            <a:r>
              <a:rPr lang="pl-PL" sz="1000" dirty="0"/>
              <a:t>(https://eacea.ec.europa.eu/national-policies/eurydice/content/separate-special-education-needs-provision-early-childhood-and-school-education-50_pl)</a:t>
            </a:r>
            <a:r>
              <a:rPr lang="pl-PL" sz="2000" dirty="0"/>
              <a:t>.</a:t>
            </a:r>
            <a:endParaRPr lang="pl-PL" sz="1000" dirty="0"/>
          </a:p>
        </p:txBody>
      </p:sp>
    </p:spTree>
    <p:extLst>
      <p:ext uri="{BB962C8B-B14F-4D97-AF65-F5344CB8AC3E}">
        <p14:creationId xmlns:p14="http://schemas.microsoft.com/office/powerpoint/2010/main" val="2982618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62832AE0-02AE-415B-9DB7-95F0ED291E36}"/>
              </a:ext>
            </a:extLst>
          </p:cNvPr>
          <p:cNvSpPr/>
          <p:nvPr/>
        </p:nvSpPr>
        <p:spPr>
          <a:xfrm>
            <a:off x="466077" y="965280"/>
            <a:ext cx="11259845" cy="5389104"/>
          </a:xfrm>
          <a:prstGeom prst="rect">
            <a:avLst/>
          </a:prstGeom>
        </p:spPr>
        <p:txBody>
          <a:bodyPr wrap="square">
            <a:spAutoFit/>
          </a:bodyPr>
          <a:lstStyle/>
          <a:p>
            <a:pPr algn="ctr">
              <a:lnSpc>
                <a:spcPct val="150000"/>
              </a:lnSpc>
            </a:pPr>
            <a:r>
              <a:rPr lang="pl-PL" sz="2400" dirty="0"/>
              <a:t>„Celem edukacji ucznia z niepełnosprawnością intelektualną w stopniu umiarkowanym lub znacznym jest:</a:t>
            </a:r>
          </a:p>
          <a:p>
            <a:pPr algn="ctr">
              <a:lnSpc>
                <a:spcPct val="150000"/>
              </a:lnSpc>
            </a:pPr>
            <a:endParaRPr lang="pl-PL" sz="2400" dirty="0"/>
          </a:p>
          <a:p>
            <a:pPr algn="just">
              <a:lnSpc>
                <a:spcPct val="150000"/>
              </a:lnSpc>
            </a:pPr>
            <a:r>
              <a:rPr lang="pl-PL" dirty="0"/>
              <a:t>•	</a:t>
            </a:r>
            <a:r>
              <a:rPr lang="pl-PL" sz="2000" dirty="0"/>
              <a:t>budowanie jego tożsamości;</a:t>
            </a:r>
          </a:p>
          <a:p>
            <a:pPr algn="just">
              <a:lnSpc>
                <a:spcPct val="150000"/>
              </a:lnSpc>
            </a:pPr>
            <a:r>
              <a:rPr lang="pl-PL" sz="2000" dirty="0"/>
              <a:t>•	rozwijanie autonomii i poczucia godności;</a:t>
            </a:r>
          </a:p>
          <a:p>
            <a:pPr algn="just">
              <a:lnSpc>
                <a:spcPct val="150000"/>
              </a:lnSpc>
            </a:pPr>
            <a:r>
              <a:rPr lang="pl-PL" sz="2000" dirty="0"/>
              <a:t>•	wdrażanie go do funkcjonowania społecznego oraz do rozumienia i przestrzegania norm społecznych;</a:t>
            </a:r>
          </a:p>
          <a:p>
            <a:pPr algn="just">
              <a:lnSpc>
                <a:spcPct val="150000"/>
              </a:lnSpc>
            </a:pPr>
            <a:r>
              <a:rPr lang="pl-PL" sz="2000" dirty="0"/>
              <a:t>•	wyposażenie go w takie umiejętności i wiadomości, które pozwolą mu na korzystanie – na miarę indywidualnych możliwości – z jego wolności i praw człowieka, a także pozwolą mu na postrzeganie siebie jako niezależnej osoby”</a:t>
            </a:r>
            <a:r>
              <a:rPr lang="pl-PL" sz="1000" dirty="0"/>
              <a:t>(https://eacea.ec.europa.eu/national-policies/eurydice/content/separate-special-education-needs-provision-early-childhood-and-school-education-50_pl) </a:t>
            </a:r>
            <a:r>
              <a:rPr lang="pl-PL" sz="2000" dirty="0"/>
              <a:t>.</a:t>
            </a:r>
          </a:p>
        </p:txBody>
      </p:sp>
    </p:spTree>
    <p:extLst>
      <p:ext uri="{BB962C8B-B14F-4D97-AF65-F5344CB8AC3E}">
        <p14:creationId xmlns:p14="http://schemas.microsoft.com/office/powerpoint/2010/main" val="1688462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5B566AEF-E1E1-4130-9D15-AC988EA27C40}"/>
              </a:ext>
            </a:extLst>
          </p:cNvPr>
          <p:cNvSpPr/>
          <p:nvPr/>
        </p:nvSpPr>
        <p:spPr>
          <a:xfrm>
            <a:off x="6927542" y="4780132"/>
            <a:ext cx="5163845" cy="1880451"/>
          </a:xfrm>
          <a:prstGeom prst="rect">
            <a:avLst/>
          </a:prstGeom>
        </p:spPr>
        <p:txBody>
          <a:bodyPr wrap="square">
            <a:spAutoFit/>
          </a:bodyPr>
          <a:lstStyle/>
          <a:p>
            <a:pPr algn="just">
              <a:lnSpc>
                <a:spcPct val="150000"/>
              </a:lnSpc>
            </a:pPr>
            <a:r>
              <a:rPr lang="pl-PL" sz="2000" dirty="0"/>
              <a:t>	„Uzyskanie i utrzymanie zatrudnienia to jeden z kluczowych czynników rehabilitacji zawodowej i aktywizowania osób z niepełno-sprawnością umysłową.</a:t>
            </a:r>
          </a:p>
        </p:txBody>
      </p:sp>
      <p:sp>
        <p:nvSpPr>
          <p:cNvPr id="3" name="Prostokąt 2">
            <a:extLst>
              <a:ext uri="{FF2B5EF4-FFF2-40B4-BE49-F238E27FC236}">
                <a16:creationId xmlns="" xmlns:a16="http://schemas.microsoft.com/office/drawing/2014/main" id="{6C427CA5-BEB7-49D8-A6BD-59793A3CE2A4}"/>
              </a:ext>
            </a:extLst>
          </p:cNvPr>
          <p:cNvSpPr/>
          <p:nvPr/>
        </p:nvSpPr>
        <p:spPr>
          <a:xfrm>
            <a:off x="1849515" y="602331"/>
            <a:ext cx="10002174" cy="1077218"/>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pl-PL" sz="3200" b="1" i="1" dirty="0">
                <a:solidFill>
                  <a:schemeClr val="accent2"/>
                </a:solidFill>
              </a:rPr>
              <a:t>ŚCIEŻKA ZAWODOWA OSÓB NIEPEŁNOSPRAWNYCH UMYSŁOWO W POLSCE</a:t>
            </a:r>
          </a:p>
        </p:txBody>
      </p:sp>
      <p:pic>
        <p:nvPicPr>
          <p:cNvPr id="4" name="Obraz 3">
            <a:extLst>
              <a:ext uri="{FF2B5EF4-FFF2-40B4-BE49-F238E27FC236}">
                <a16:creationId xmlns="" xmlns:a16="http://schemas.microsoft.com/office/drawing/2014/main" id="{A0E0F91F-BBE4-411F-8997-B8CD4DAB8B77}"/>
              </a:ext>
            </a:extLst>
          </p:cNvPr>
          <p:cNvPicPr>
            <a:picLocks noChangeAspect="1"/>
          </p:cNvPicPr>
          <p:nvPr/>
        </p:nvPicPr>
        <p:blipFill>
          <a:blip r:embed="rId2"/>
          <a:stretch>
            <a:fillRect/>
          </a:stretch>
        </p:blipFill>
        <p:spPr>
          <a:xfrm>
            <a:off x="565721" y="2056114"/>
            <a:ext cx="6101410" cy="4018893"/>
          </a:xfrm>
          <a:prstGeom prst="rect">
            <a:avLst/>
          </a:prstGeom>
          <a:effectLst>
            <a:softEdge rad="63500"/>
          </a:effectLst>
        </p:spPr>
      </p:pic>
    </p:spTree>
    <p:extLst>
      <p:ext uri="{BB962C8B-B14F-4D97-AF65-F5344CB8AC3E}">
        <p14:creationId xmlns:p14="http://schemas.microsoft.com/office/powerpoint/2010/main" val="364888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72D6D72F-2D6D-4BE0-B6A6-B75E9C704645}"/>
              </a:ext>
            </a:extLst>
          </p:cNvPr>
          <p:cNvSpPr/>
          <p:nvPr/>
        </p:nvSpPr>
        <p:spPr>
          <a:xfrm>
            <a:off x="1198486" y="362516"/>
            <a:ext cx="10607336" cy="5943102"/>
          </a:xfrm>
          <a:prstGeom prst="rect">
            <a:avLst/>
          </a:prstGeom>
        </p:spPr>
        <p:txBody>
          <a:bodyPr wrap="square">
            <a:spAutoFit/>
          </a:bodyPr>
          <a:lstStyle/>
          <a:p>
            <a:pPr algn="ctr"/>
            <a:r>
              <a:rPr lang="pl-PL" sz="2400" dirty="0"/>
              <a:t>	W Polskim systemie edukacji, w najogólniejszym zarysie, przewiduje się dla osób z niepełnosprawnością umysłową następujące etapy kształcenia na drodze do zdobycia zawodu: </a:t>
            </a:r>
          </a:p>
          <a:p>
            <a:pPr algn="ctr"/>
            <a:endParaRPr lang="pl-PL" sz="2400" dirty="0"/>
          </a:p>
          <a:p>
            <a:endParaRPr lang="pl-PL" dirty="0"/>
          </a:p>
          <a:p>
            <a:pPr algn="just">
              <a:lnSpc>
                <a:spcPct val="150000"/>
              </a:lnSpc>
            </a:pPr>
            <a:r>
              <a:rPr lang="pl-PL" sz="2000" dirty="0"/>
              <a:t>- szkoła podstawowa (6 lat), gimnazjum (3 lata), </a:t>
            </a:r>
          </a:p>
          <a:p>
            <a:pPr algn="just">
              <a:lnSpc>
                <a:spcPct val="150000"/>
              </a:lnSpc>
            </a:pPr>
            <a:r>
              <a:rPr lang="pl-PL" sz="2000" dirty="0"/>
              <a:t>-szkoły ponadgimnazjalne; </a:t>
            </a:r>
          </a:p>
          <a:p>
            <a:pPr algn="just">
              <a:lnSpc>
                <a:spcPct val="150000"/>
              </a:lnSpc>
            </a:pPr>
            <a:r>
              <a:rPr lang="pl-PL" sz="2000" dirty="0"/>
              <a:t>- szkoły przysposabiające do pracy (3 lata), czyli przygotowujące ogólnie do podjęcia roli pracownika bez możliwości uzyskania uprawnień do wykonywania konkretnego zawodu;</a:t>
            </a:r>
          </a:p>
          <a:p>
            <a:pPr algn="just">
              <a:lnSpc>
                <a:spcPct val="150000"/>
              </a:lnSpc>
            </a:pPr>
            <a:r>
              <a:rPr lang="pl-PL" sz="2000" dirty="0"/>
              <a:t>- szkoły zawodowe (2 lub 3 lata), które przygotowują młodych ludzi do wykonywania konkretnych zawodów, np. ogrodnik, tapicer, fryzjer, cukiernik, pomoc kucharza, krawiec, pomoc sprzedawcy, mechanik samochodowy” (Janiszewska-</a:t>
            </a:r>
            <a:r>
              <a:rPr lang="pl-PL" sz="2000" dirty="0" err="1"/>
              <a:t>Niścioruk</a:t>
            </a:r>
            <a:r>
              <a:rPr lang="pl-PL" sz="2000" dirty="0"/>
              <a:t>, 2005; Satoła, 2006).</a:t>
            </a:r>
          </a:p>
        </p:txBody>
      </p:sp>
    </p:spTree>
    <p:extLst>
      <p:ext uri="{BB962C8B-B14F-4D97-AF65-F5344CB8AC3E}">
        <p14:creationId xmlns:p14="http://schemas.microsoft.com/office/powerpoint/2010/main" val="3071317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9AAD6EA5-6F75-4E7D-B0A4-B5800D025F7C}"/>
              </a:ext>
            </a:extLst>
          </p:cNvPr>
          <p:cNvSpPr/>
          <p:nvPr/>
        </p:nvSpPr>
        <p:spPr>
          <a:xfrm>
            <a:off x="503067" y="1103780"/>
            <a:ext cx="11185865" cy="4650440"/>
          </a:xfrm>
          <a:prstGeom prst="rect">
            <a:avLst/>
          </a:prstGeom>
        </p:spPr>
        <p:txBody>
          <a:bodyPr wrap="square">
            <a:spAutoFit/>
          </a:bodyPr>
          <a:lstStyle/>
          <a:p>
            <a:pPr algn="just">
              <a:lnSpc>
                <a:spcPct val="150000"/>
              </a:lnSpc>
            </a:pPr>
            <a:r>
              <a:rPr lang="pl-PL" sz="2000" dirty="0"/>
              <a:t>	„Okres preorientacji zawodowej (do około 11 roku życia) obejmuje: obserwację i naśladownictwo czynności zawodowych, gromadzenie wiedzy o zawodach i czynnościach zawodowych, korzystanie ze źródeł wiedzy o zawodach i czynnościach oraz pojawianie się zawodowych marzeń dziecięcych. Drugi etap, tj. orientacji zawodowej (12-15 lat), obejmuje dojrzewanie decyzji oraz realizację decyzji dotyczącej wyboru zawodu i szkoły. Kolejny etap, czyli uczenie się zawodu przez młodzież (16-25 lat), uwzględnia takie elementy, jak: adaptacja szkolno--zawodowa, identyfikacja szkolno-zawodowa, recepcja treści kształcenia zawodowego, osiągnięcia szkolno-zawodowe oraz plan dalszego rozwoju społeczno-zawodowego”</a:t>
            </a:r>
            <a:r>
              <a:rPr lang="pl-PL" sz="1000" dirty="0"/>
              <a:t>(https://www.kul.pl/files/869/gfx/Marianczyk_Katarzyna_-_Otrebski_Wojciech_Czy....pdf?fbclid=IwAR3zdmEa89qirpgi0ButGPCe9C0jgCN4_r3biMdnxOkijn7E_WSIs7kGjTs)</a:t>
            </a:r>
            <a:r>
              <a:rPr lang="pl-PL" sz="2000" dirty="0"/>
              <a:t>.</a:t>
            </a:r>
            <a:endParaRPr lang="pl-PL" sz="1000" dirty="0"/>
          </a:p>
        </p:txBody>
      </p:sp>
    </p:spTree>
    <p:extLst>
      <p:ext uri="{BB962C8B-B14F-4D97-AF65-F5344CB8AC3E}">
        <p14:creationId xmlns:p14="http://schemas.microsoft.com/office/powerpoint/2010/main" val="1198118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A12EFEE3-1049-430C-9FF0-A1662275F21E}"/>
              </a:ext>
            </a:extLst>
          </p:cNvPr>
          <p:cNvSpPr/>
          <p:nvPr/>
        </p:nvSpPr>
        <p:spPr>
          <a:xfrm>
            <a:off x="479395" y="88117"/>
            <a:ext cx="11008312" cy="6986528"/>
          </a:xfrm>
          <a:prstGeom prst="rect">
            <a:avLst/>
          </a:prstGeom>
        </p:spPr>
        <p:txBody>
          <a:bodyPr wrap="square">
            <a:spAutoFit/>
          </a:bodyPr>
          <a:lstStyle/>
          <a:p>
            <a:pPr algn="ctr"/>
            <a:r>
              <a:rPr lang="pl-PL" dirty="0"/>
              <a:t> „Przykładowe zawody:</a:t>
            </a:r>
          </a:p>
          <a:p>
            <a:pPr algn="ctr"/>
            <a:endParaRPr lang="pl-PL" dirty="0"/>
          </a:p>
          <a:p>
            <a:pPr algn="ctr"/>
            <a:r>
              <a:rPr lang="pl-PL" dirty="0"/>
              <a:t>PRACE DLA OSOBY Z NIEPEŁNOSPRAWNOŚCIĄ INTELEKTUALNĄ:</a:t>
            </a:r>
          </a:p>
          <a:p>
            <a:pPr algn="ctr"/>
            <a:endParaRPr lang="pl-PL" dirty="0"/>
          </a:p>
          <a:p>
            <a:pPr algn="just">
              <a:lnSpc>
                <a:spcPct val="150000"/>
              </a:lnSpc>
            </a:pPr>
            <a:r>
              <a:rPr lang="pl-PL" sz="2000" dirty="0"/>
              <a:t>o	Ktoś świetnie naprawia rowery czy radia,</a:t>
            </a:r>
          </a:p>
          <a:p>
            <a:pPr algn="just">
              <a:lnSpc>
                <a:spcPct val="150000"/>
              </a:lnSpc>
            </a:pPr>
            <a:r>
              <a:rPr lang="pl-PL" sz="2000" dirty="0"/>
              <a:t>o	Inna Osoba ma talent plastyczny,</a:t>
            </a:r>
          </a:p>
          <a:p>
            <a:pPr algn="just">
              <a:lnSpc>
                <a:spcPct val="150000"/>
              </a:lnSpc>
            </a:pPr>
            <a:r>
              <a:rPr lang="pl-PL" sz="2000" dirty="0"/>
              <a:t>o	Ktoś doskonale radzi sobie jako grafik komputerowy,</a:t>
            </a:r>
          </a:p>
          <a:p>
            <a:pPr algn="just">
              <a:lnSpc>
                <a:spcPct val="150000"/>
              </a:lnSpc>
            </a:pPr>
            <a:r>
              <a:rPr lang="pl-PL" sz="2000" dirty="0"/>
              <a:t>o	większość Osób mogłaby pracować w takich zawodach, jak:</a:t>
            </a:r>
          </a:p>
          <a:p>
            <a:pPr algn="just">
              <a:lnSpc>
                <a:spcPct val="150000"/>
              </a:lnSpc>
            </a:pPr>
            <a:r>
              <a:rPr lang="pl-PL" sz="2000" dirty="0"/>
              <a:t>o	pomocnik piekarza,</a:t>
            </a:r>
          </a:p>
          <a:p>
            <a:pPr algn="just">
              <a:lnSpc>
                <a:spcPct val="150000"/>
              </a:lnSpc>
            </a:pPr>
            <a:r>
              <a:rPr lang="pl-PL" sz="2000" dirty="0"/>
              <a:t>o	pomocnik murarza,</a:t>
            </a:r>
          </a:p>
          <a:p>
            <a:pPr algn="just">
              <a:lnSpc>
                <a:spcPct val="150000"/>
              </a:lnSpc>
            </a:pPr>
            <a:r>
              <a:rPr lang="pl-PL" sz="2000" dirty="0"/>
              <a:t>o	pomocnik magazyniera,</a:t>
            </a:r>
          </a:p>
          <a:p>
            <a:pPr algn="just">
              <a:lnSpc>
                <a:spcPct val="150000"/>
              </a:lnSpc>
            </a:pPr>
            <a:r>
              <a:rPr lang="pl-PL" sz="2000" dirty="0"/>
              <a:t>o	pomocnik stolarza, itp.</a:t>
            </a:r>
          </a:p>
          <a:p>
            <a:pPr algn="just">
              <a:lnSpc>
                <a:spcPct val="150000"/>
              </a:lnSpc>
            </a:pPr>
            <a:r>
              <a:rPr lang="pl-PL" sz="2000" dirty="0"/>
              <a:t>o	jeśli Ktoś potrafi czytać, liczyć i ma dobrą orientację w przestrzeni, mógłby być listonoszem,</a:t>
            </a:r>
          </a:p>
          <a:p>
            <a:r>
              <a:rPr lang="pl-PL" sz="2000" dirty="0"/>
              <a:t>o	jeśli Ktoś potrafi czytać, liczyć i ma dobrą orientację w przestrzeni, mógłby być asystentem Osoby ze znaczną niepełnosprawnością ruchową...” </a:t>
            </a:r>
            <a:r>
              <a:rPr lang="pl-PL" sz="1000" dirty="0"/>
              <a:t>(http://marfan.pl/zawody-dla-niepełnosprawnego).</a:t>
            </a:r>
          </a:p>
          <a:p>
            <a:endParaRPr lang="pl-PL" dirty="0"/>
          </a:p>
        </p:txBody>
      </p:sp>
    </p:spTree>
    <p:extLst>
      <p:ext uri="{BB962C8B-B14F-4D97-AF65-F5344CB8AC3E}">
        <p14:creationId xmlns:p14="http://schemas.microsoft.com/office/powerpoint/2010/main" val="2000556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DAB95600-E070-4659-9040-763EE3FA2BEB}"/>
              </a:ext>
            </a:extLst>
          </p:cNvPr>
          <p:cNvSpPr/>
          <p:nvPr/>
        </p:nvSpPr>
        <p:spPr>
          <a:xfrm>
            <a:off x="4688403" y="785219"/>
            <a:ext cx="2815194"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r>
              <a:rPr lang="pl-PL" sz="3600" b="1" i="1" dirty="0">
                <a:solidFill>
                  <a:schemeClr val="accent2"/>
                </a:solidFill>
              </a:rPr>
              <a:t>Bibliografia:</a:t>
            </a:r>
          </a:p>
        </p:txBody>
      </p:sp>
      <p:sp>
        <p:nvSpPr>
          <p:cNvPr id="3" name="Prostokąt 2">
            <a:extLst>
              <a:ext uri="{FF2B5EF4-FFF2-40B4-BE49-F238E27FC236}">
                <a16:creationId xmlns="" xmlns:a16="http://schemas.microsoft.com/office/drawing/2014/main" id="{452904C1-E20C-47BE-B3A1-1FA1D39BFA64}"/>
              </a:ext>
            </a:extLst>
          </p:cNvPr>
          <p:cNvSpPr/>
          <p:nvPr/>
        </p:nvSpPr>
        <p:spPr>
          <a:xfrm>
            <a:off x="390617" y="2274838"/>
            <a:ext cx="11647503" cy="4585871"/>
          </a:xfrm>
          <a:prstGeom prst="rect">
            <a:avLst/>
          </a:prstGeom>
        </p:spPr>
        <p:txBody>
          <a:bodyPr wrap="square">
            <a:spAutoFit/>
          </a:bodyPr>
          <a:lstStyle/>
          <a:p>
            <a:pPr marL="342900" indent="-342900" algn="just">
              <a:buFont typeface="+mj-lt"/>
              <a:buAutoNum type="arabicPeriod"/>
            </a:pPr>
            <a:r>
              <a:rPr lang="pl-PL" sz="1600" dirty="0"/>
              <a:t>LUCYNA BAKIERA, ŻANETA STELTER  Wspomaganie rozwoju osób niepełnosprawnych intelektualnie;</a:t>
            </a:r>
          </a:p>
          <a:p>
            <a:pPr marL="342900" indent="-342900" algn="just">
              <a:buFont typeface="+mj-lt"/>
              <a:buAutoNum type="arabicPeriod"/>
            </a:pPr>
            <a:r>
              <a:rPr lang="pl-PL" sz="1600" dirty="0"/>
              <a:t>Sęk H. (2001). O wieloznacznych funkcjach wsparcia społecznego. W: L. Cierpiałkowska, H. Sęk. (red.). Psychologia kliniczna i psychologia zdrowia;</a:t>
            </a:r>
          </a:p>
          <a:p>
            <a:pPr marL="342900" indent="-342900" algn="just">
              <a:buFont typeface="+mj-lt"/>
              <a:buAutoNum type="arabicPeriod"/>
            </a:pPr>
            <a:r>
              <a:rPr lang="pl-PL" sz="1600" dirty="0"/>
              <a:t>KATARZYNA KUTEK-SŁADEK System wsparcia osób z niepełnosprawnościami i ich rodzin w Polsce, UNIWERSYTET PAPIESKI JANA PAWŁA II W KRAKOWIE;</a:t>
            </a:r>
          </a:p>
          <a:p>
            <a:pPr marL="342900" indent="-342900" algn="just">
              <a:buFont typeface="+mj-lt"/>
              <a:buAutoNum type="arabicPeriod"/>
            </a:pPr>
            <a:r>
              <a:rPr lang="pl-PL" sz="1600" dirty="0"/>
              <a:t>https://www.kul.pl/files/1212/gfx/zakresdoswiadczenzawodowychapoczuciejakoscizyciaosobzniepelnosprawnosciaintelektualna.pdf?fbclid=IwAR1OAJpl5Sz5KZzxH8MyeJeRF62eO1Vdp2OxEANGSyBKZ-lfj7AyCAr0pDI,  wyświetlono dnia 13.01.2020r;</a:t>
            </a:r>
          </a:p>
          <a:p>
            <a:pPr marL="342900" indent="-342900" algn="just">
              <a:buFont typeface="+mj-lt"/>
              <a:buAutoNum type="arabicPeriod"/>
            </a:pPr>
            <a:r>
              <a:rPr lang="pl-PL" sz="1600" dirty="0"/>
              <a:t>http://www.niepelnosprawni.pl/ledge/x/2529;</a:t>
            </a:r>
          </a:p>
          <a:p>
            <a:pPr marL="342900" indent="-342900" algn="just">
              <a:buFont typeface="+mj-lt"/>
              <a:buAutoNum type="arabicPeriod"/>
            </a:pPr>
            <a:r>
              <a:rPr lang="pl-PL" sz="1600" dirty="0"/>
              <a:t>https://eacea.ec.europa.eu/national-policies/eurydice/content/separate-special-education-needs-provision-early-childhood-and-school-education-50_pl;</a:t>
            </a:r>
          </a:p>
          <a:p>
            <a:pPr marL="342900" indent="-342900" algn="just">
              <a:buFont typeface="+mj-lt"/>
              <a:buAutoNum type="arabicPeriod"/>
            </a:pPr>
            <a:r>
              <a:rPr lang="pl-PL" sz="1600" dirty="0"/>
              <a:t>https://www.poradnia.pl/edukacja-dzieci-niepelnosprawnych.html;</a:t>
            </a:r>
          </a:p>
          <a:p>
            <a:pPr marL="342900" indent="-342900" algn="just">
              <a:buFont typeface="+mj-lt"/>
              <a:buAutoNum type="arabicPeriod"/>
            </a:pPr>
            <a:r>
              <a:rPr lang="pl-PL" sz="1600" dirty="0"/>
              <a:t>https://www.kul.pl/files/869/gfx/Marianczyk_Katarzyna_-_Otrebski_Wojciech_Czy....pdf?fbclid=IwAR3zdmEa89qirpgi0ButGPCe9C0jgCN4_r3biMdnxOkijn7E_WSIs7kGjTs;</a:t>
            </a:r>
          </a:p>
          <a:p>
            <a:pPr marL="342900" indent="-342900" algn="just">
              <a:buFont typeface="+mj-lt"/>
              <a:buAutoNum type="arabicPeriod"/>
            </a:pPr>
            <a:r>
              <a:rPr lang="pl-PL" sz="1600" dirty="0"/>
              <a:t>http://marfan.pl/zawody-dla-niepełnosprawnego.</a:t>
            </a:r>
          </a:p>
          <a:p>
            <a:r>
              <a:rPr lang="pl-PL" dirty="0"/>
              <a:t> </a:t>
            </a:r>
          </a:p>
          <a:p>
            <a:r>
              <a:rPr lang="pl-PL" dirty="0"/>
              <a:t> </a:t>
            </a:r>
          </a:p>
          <a:p>
            <a:pPr algn="just"/>
            <a:endParaRPr lang="pl-PL" sz="1600" dirty="0"/>
          </a:p>
        </p:txBody>
      </p:sp>
    </p:spTree>
    <p:extLst>
      <p:ext uri="{BB962C8B-B14F-4D97-AF65-F5344CB8AC3E}">
        <p14:creationId xmlns:p14="http://schemas.microsoft.com/office/powerpoint/2010/main" val="1391896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 xmlns:a16="http://schemas.microsoft.com/office/drawing/2014/main" id="{9555E152-E530-40FE-8CDC-B2FE9A4A9AFD}"/>
              </a:ext>
            </a:extLst>
          </p:cNvPr>
          <p:cNvSpPr txBox="1"/>
          <p:nvPr/>
        </p:nvSpPr>
        <p:spPr>
          <a:xfrm>
            <a:off x="3174585" y="1589102"/>
            <a:ext cx="6837128" cy="769441"/>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none" rtlCol="0">
            <a:spAutoFit/>
          </a:bodyPr>
          <a:lstStyle/>
          <a:p>
            <a:pPr algn="ctr"/>
            <a:r>
              <a:rPr lang="pl-PL" sz="4400" b="1" i="1" dirty="0">
                <a:solidFill>
                  <a:schemeClr val="accent2"/>
                </a:solidFill>
              </a:rPr>
              <a:t>Dziękujemy za uwagę </a:t>
            </a:r>
            <a:r>
              <a:rPr lang="pl-PL" sz="4400" b="1" i="1" dirty="0">
                <a:solidFill>
                  <a:schemeClr val="accent2"/>
                </a:solidFill>
                <a:sym typeface="Wingdings" panose="05000000000000000000" pitchFamily="2" charset="2"/>
              </a:rPr>
              <a:t></a:t>
            </a:r>
            <a:endParaRPr lang="pl-PL" sz="4400" b="1" i="1" dirty="0">
              <a:solidFill>
                <a:schemeClr val="accent2"/>
              </a:solidFill>
            </a:endParaRPr>
          </a:p>
        </p:txBody>
      </p:sp>
      <p:sp>
        <p:nvSpPr>
          <p:cNvPr id="3" name="pole tekstowe 2">
            <a:extLst>
              <a:ext uri="{FF2B5EF4-FFF2-40B4-BE49-F238E27FC236}">
                <a16:creationId xmlns="" xmlns:a16="http://schemas.microsoft.com/office/drawing/2014/main" id="{16C96EE0-1397-49E3-A55A-0EBB33EDDE35}"/>
              </a:ext>
            </a:extLst>
          </p:cNvPr>
          <p:cNvSpPr txBox="1"/>
          <p:nvPr/>
        </p:nvSpPr>
        <p:spPr>
          <a:xfrm>
            <a:off x="2183906" y="4499458"/>
            <a:ext cx="1816523" cy="646331"/>
          </a:xfrm>
          <a:prstGeom prst="rect">
            <a:avLst/>
          </a:prstGeom>
          <a:noFill/>
        </p:spPr>
        <p:txBody>
          <a:bodyPr wrap="none" rtlCol="0">
            <a:spAutoFit/>
          </a:bodyPr>
          <a:lstStyle/>
          <a:p>
            <a:r>
              <a:rPr lang="pl-PL" dirty="0"/>
              <a:t>	</a:t>
            </a:r>
            <a:r>
              <a:rPr lang="pl-PL" dirty="0" smtClean="0"/>
              <a:t>Autor:</a:t>
            </a:r>
            <a:endParaRPr lang="pl-PL" dirty="0"/>
          </a:p>
          <a:p>
            <a:r>
              <a:rPr lang="pl-PL" dirty="0"/>
              <a:t>Maria Dzirbuk, </a:t>
            </a:r>
          </a:p>
        </p:txBody>
      </p:sp>
    </p:spTree>
    <p:extLst>
      <p:ext uri="{BB962C8B-B14F-4D97-AF65-F5344CB8AC3E}">
        <p14:creationId xmlns:p14="http://schemas.microsoft.com/office/powerpoint/2010/main" val="286030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A637D8E3-40CD-47BF-B5CB-6AF6FF4C715A}"/>
              </a:ext>
            </a:extLst>
          </p:cNvPr>
          <p:cNvSpPr/>
          <p:nvPr/>
        </p:nvSpPr>
        <p:spPr>
          <a:xfrm>
            <a:off x="1291701" y="2029129"/>
            <a:ext cx="9608598" cy="2799741"/>
          </a:xfrm>
          <a:prstGeom prst="rect">
            <a:avLst/>
          </a:prstGeom>
        </p:spPr>
        <p:txBody>
          <a:bodyPr wrap="square">
            <a:spAutoFit/>
          </a:bodyPr>
          <a:lstStyle/>
          <a:p>
            <a:pPr algn="ctr">
              <a:lnSpc>
                <a:spcPct val="150000"/>
              </a:lnSpc>
              <a:spcAft>
                <a:spcPts val="0"/>
              </a:spcAft>
            </a:pPr>
            <a:r>
              <a:rPr lang="pl-PL" kern="150" dirty="0">
                <a:latin typeface="Arial" panose="020B0604020202020204" pitchFamily="34" charset="0"/>
                <a:ea typeface="NSimSun" panose="02010609030101010101" pitchFamily="49" charset="-122"/>
                <a:cs typeface="Lucida Sans" panose="020B0602030504020204" pitchFamily="34" charset="0"/>
              </a:rPr>
              <a:t> 	</a:t>
            </a:r>
            <a:r>
              <a:rPr lang="pl-PL" sz="2000" kern="150" dirty="0">
                <a:ea typeface="NSimSun" panose="02010609030101010101" pitchFamily="49" charset="-122"/>
                <a:cs typeface="Lucida Sans" panose="020B0602030504020204" pitchFamily="34" charset="0"/>
              </a:rPr>
              <a:t>Pomoc niepełnosprawnym intelektualnie </a:t>
            </a:r>
            <a:r>
              <a:rPr lang="pl-PL" sz="2000" b="1" u="sng" kern="150" dirty="0">
                <a:ea typeface="NSimSun" panose="02010609030101010101" pitchFamily="49" charset="-122"/>
                <a:cs typeface="Lucida Sans" panose="020B0602030504020204" pitchFamily="34" charset="0"/>
              </a:rPr>
              <a:t>Obecnie</a:t>
            </a:r>
            <a:r>
              <a:rPr lang="pl-PL" sz="2000" kern="150" dirty="0">
                <a:ea typeface="NSimSun" panose="02010609030101010101" pitchFamily="49" charset="-122"/>
                <a:cs typeface="Lucida Sans" panose="020B0602030504020204" pitchFamily="34" charset="0"/>
              </a:rPr>
              <a:t>:</a:t>
            </a:r>
          </a:p>
          <a:p>
            <a:pPr algn="just">
              <a:lnSpc>
                <a:spcPct val="150000"/>
              </a:lnSpc>
              <a:spcAft>
                <a:spcPts val="0"/>
              </a:spcAft>
            </a:pPr>
            <a:endParaRPr lang="pl-PL" sz="2000" kern="150" dirty="0">
              <a:ea typeface="NSimSun" panose="02010609030101010101" pitchFamily="49" charset="-122"/>
              <a:cs typeface="Lucida Sans" panose="020B0602030504020204" pitchFamily="34" charset="0"/>
            </a:endParaRPr>
          </a:p>
          <a:p>
            <a:pPr algn="just">
              <a:lnSpc>
                <a:spcPct val="150000"/>
              </a:lnSpc>
              <a:spcAft>
                <a:spcPts val="0"/>
              </a:spcAft>
            </a:pPr>
            <a:r>
              <a:rPr lang="pl-PL" sz="2000" kern="150" dirty="0">
                <a:ea typeface="NSimSun" panose="02010609030101010101" pitchFamily="49" charset="-122"/>
                <a:cs typeface="Lucida Sans" panose="020B0602030504020204" pitchFamily="34" charset="0"/>
              </a:rPr>
              <a:t>- podstawowym problemem w rehabilitacji osób niepełnosprawnych intelektualnie jest ukierunkowanie działań na usunięcie lub złagodzenie dysfunkcji, nie zaś na przygotowanie do aktywnego życia w naturalnym środowisku i zapewnienie potrzebnego wsparcia.</a:t>
            </a:r>
            <a:endParaRPr lang="pl-PL" sz="2000" kern="150" dirty="0">
              <a:effectLst/>
              <a:ea typeface="NSimSun" panose="02010609030101010101" pitchFamily="49" charset="-122"/>
              <a:cs typeface="Lucida Sans" panose="020B0602030504020204" pitchFamily="34" charset="0"/>
            </a:endParaRPr>
          </a:p>
        </p:txBody>
      </p:sp>
    </p:spTree>
    <p:extLst>
      <p:ext uri="{BB962C8B-B14F-4D97-AF65-F5344CB8AC3E}">
        <p14:creationId xmlns:p14="http://schemas.microsoft.com/office/powerpoint/2010/main" val="412177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64A4393B-CA5A-4418-B6C8-7334D47A7CD9}"/>
              </a:ext>
            </a:extLst>
          </p:cNvPr>
          <p:cNvSpPr/>
          <p:nvPr/>
        </p:nvSpPr>
        <p:spPr>
          <a:xfrm>
            <a:off x="1057923" y="1565444"/>
            <a:ext cx="10076154" cy="3785652"/>
          </a:xfrm>
          <a:prstGeom prst="rect">
            <a:avLst/>
          </a:prstGeom>
        </p:spPr>
        <p:txBody>
          <a:bodyPr wrap="square">
            <a:spAutoFit/>
          </a:bodyPr>
          <a:lstStyle/>
          <a:p>
            <a:pPr algn="just">
              <a:lnSpc>
                <a:spcPct val="150000"/>
              </a:lnSpc>
            </a:pPr>
            <a:r>
              <a:rPr lang="pl-PL" sz="2000" dirty="0"/>
              <a:t>	Dla osób niepełnosprawnych </a:t>
            </a:r>
            <a:r>
              <a:rPr lang="pl-PL" sz="2000" dirty="0" smtClean="0"/>
              <a:t>intelektualnie </a:t>
            </a:r>
            <a:r>
              <a:rPr lang="pl-PL" sz="2000" dirty="0"/>
              <a:t>relacje międzyludzkie są szczególnie ważne. Jakość relacji decyduje często o sposobie postrzegania, interpretowania, nazywania i przeżywania trudności, jakich doświadcza osoba upośledzona. Ważne, aby w takich relacjach osoba z ograniczoną sprawnością nie była sprowadzona do roli przedmiotu, aby nie była bierna. Współobecność dwóch aktywnych podmiotów, nazywana relacją podmiotową lub „partnerskim obcowaniem osoby z osobą” (Opoczyńska, 2004, s. 173), w sytuacji, gdy jest relacją wzajemnego zaangażowania, umożliwia rzeczywiste niesienie pomocy.</a:t>
            </a:r>
          </a:p>
        </p:txBody>
      </p:sp>
    </p:spTree>
    <p:extLst>
      <p:ext uri="{BB962C8B-B14F-4D97-AF65-F5344CB8AC3E}">
        <p14:creationId xmlns:p14="http://schemas.microsoft.com/office/powerpoint/2010/main" val="108393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CF05D15C-4C0D-4806-9EA1-7EAE8150AD1D}"/>
              </a:ext>
            </a:extLst>
          </p:cNvPr>
          <p:cNvSpPr/>
          <p:nvPr/>
        </p:nvSpPr>
        <p:spPr>
          <a:xfrm>
            <a:off x="1775534" y="5723710"/>
            <a:ext cx="10289219"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pl-PL" sz="2800" b="1" i="1" dirty="0">
                <a:solidFill>
                  <a:schemeClr val="accent2"/>
                </a:solidFill>
                <a:latin typeface="Bahnschrift SemiLight" panose="020B0502040204020203" pitchFamily="34" charset="0"/>
              </a:rPr>
              <a:t>Formy wsparcia osób niepełnosprawnych intelektualnie</a:t>
            </a:r>
          </a:p>
        </p:txBody>
      </p:sp>
      <p:pic>
        <p:nvPicPr>
          <p:cNvPr id="4" name="Obraz 3">
            <a:extLst>
              <a:ext uri="{FF2B5EF4-FFF2-40B4-BE49-F238E27FC236}">
                <a16:creationId xmlns="" xmlns:a16="http://schemas.microsoft.com/office/drawing/2014/main" id="{1EFB6B89-B7C0-43EF-9A09-00885561E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524" y="611070"/>
            <a:ext cx="7328886" cy="4878566"/>
          </a:xfrm>
          <a:prstGeom prst="rect">
            <a:avLst/>
          </a:prstGeom>
          <a:ln>
            <a:noFill/>
          </a:ln>
          <a:effectLst>
            <a:softEdge rad="112500"/>
          </a:effectLst>
        </p:spPr>
      </p:pic>
    </p:spTree>
    <p:extLst>
      <p:ext uri="{BB962C8B-B14F-4D97-AF65-F5344CB8AC3E}">
        <p14:creationId xmlns:p14="http://schemas.microsoft.com/office/powerpoint/2010/main" val="234346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 xmlns:a16="http://schemas.microsoft.com/office/drawing/2014/main" id="{1AA87896-3C82-4D8C-A86C-7F1FE2CE8459}"/>
              </a:ext>
            </a:extLst>
          </p:cNvPr>
          <p:cNvSpPr/>
          <p:nvPr/>
        </p:nvSpPr>
        <p:spPr>
          <a:xfrm>
            <a:off x="2610035" y="1796277"/>
            <a:ext cx="8859914" cy="3265446"/>
          </a:xfrm>
          <a:prstGeom prst="rect">
            <a:avLst/>
          </a:prstGeom>
        </p:spPr>
        <p:txBody>
          <a:bodyPr wrap="square">
            <a:spAutoFit/>
          </a:bodyPr>
          <a:lstStyle/>
          <a:p>
            <a:pPr algn="just">
              <a:lnSpc>
                <a:spcPct val="150000"/>
              </a:lnSpc>
              <a:spcAft>
                <a:spcPts val="0"/>
              </a:spcAft>
            </a:pPr>
            <a:r>
              <a:rPr lang="pl-PL" sz="1400" kern="150" dirty="0">
                <a:latin typeface="Liberation Serif"/>
                <a:ea typeface="NSimSun" panose="02010609030101010101" pitchFamily="49" charset="-122"/>
                <a:cs typeface="Lucida Sans" panose="020B0602030504020204" pitchFamily="34" charset="0"/>
              </a:rPr>
              <a:t>	</a:t>
            </a:r>
            <a:r>
              <a:rPr lang="pl-PL" sz="2000" kern="150" dirty="0">
                <a:ea typeface="NSimSun" panose="02010609030101010101" pitchFamily="49" charset="-122"/>
                <a:cs typeface="Lucida Sans" panose="020B0602030504020204" pitchFamily="34" charset="0"/>
              </a:rPr>
              <a:t>Wsparcie informacyjne (poznawcze) polega na przekazywaniu informacji – obiektywnej wiedzy lub własnych doświadczeń, co może przyczynić się do zrozumienia okoliczności, w jakich znajduje się osoba niepełnosprawna. I</a:t>
            </a:r>
          </a:p>
          <a:p>
            <a:pPr algn="just">
              <a:lnSpc>
                <a:spcPct val="150000"/>
              </a:lnSpc>
              <a:spcAft>
                <a:spcPts val="0"/>
              </a:spcAft>
            </a:pPr>
            <a:r>
              <a:rPr lang="pl-PL" sz="2000" kern="150" dirty="0">
                <a:ea typeface="NSimSun" panose="02010609030101010101" pitchFamily="49" charset="-122"/>
                <a:cs typeface="Lucida Sans" panose="020B0602030504020204" pitchFamily="34" charset="0"/>
              </a:rPr>
              <a:t>	Nieznajomość przepisów może być dla osoby niepełnosprawnej intelektualnie poważną przeszkodą w podejmowaniu prób satysfakcjonującego życia w społeczeństwie osób zdrowych.</a:t>
            </a:r>
            <a:endParaRPr lang="pl-PL" sz="2000" kern="150" dirty="0">
              <a:effectLst/>
              <a:ea typeface="NSimSun" panose="02010609030101010101" pitchFamily="49" charset="-122"/>
              <a:cs typeface="Lucida Sans" panose="020B0602030504020204" pitchFamily="34" charset="0"/>
            </a:endParaRPr>
          </a:p>
        </p:txBody>
      </p:sp>
    </p:spTree>
    <p:extLst>
      <p:ext uri="{BB962C8B-B14F-4D97-AF65-F5344CB8AC3E}">
        <p14:creationId xmlns:p14="http://schemas.microsoft.com/office/powerpoint/2010/main" val="212896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E6022F8A-A86E-4A89-8304-A9A25F18D4EA}"/>
              </a:ext>
            </a:extLst>
          </p:cNvPr>
          <p:cNvSpPr/>
          <p:nvPr/>
        </p:nvSpPr>
        <p:spPr>
          <a:xfrm>
            <a:off x="1864310" y="1854045"/>
            <a:ext cx="9845335" cy="3265446"/>
          </a:xfrm>
          <a:prstGeom prst="rect">
            <a:avLst/>
          </a:prstGeom>
        </p:spPr>
        <p:txBody>
          <a:bodyPr wrap="square">
            <a:spAutoFit/>
          </a:bodyPr>
          <a:lstStyle/>
          <a:p>
            <a:pPr algn="just">
              <a:lnSpc>
                <a:spcPct val="150000"/>
              </a:lnSpc>
              <a:spcAft>
                <a:spcPts val="0"/>
              </a:spcAft>
            </a:pPr>
            <a:r>
              <a:rPr lang="pl-PL" sz="2000" kern="150" dirty="0">
                <a:ea typeface="NSimSun" panose="02010609030101010101" pitchFamily="49" charset="-122"/>
                <a:cs typeface="Lucida Sans" panose="020B0602030504020204" pitchFamily="34" charset="0"/>
              </a:rPr>
              <a:t>	Wsparcie instrumentalne obejmuje udzielanie pomocy dzięki wskazywaniu konkretnych działań zaradczych lub ich modelowaniu. na przykład:</a:t>
            </a:r>
          </a:p>
          <a:p>
            <a:pPr algn="just">
              <a:lnSpc>
                <a:spcPct val="150000"/>
              </a:lnSpc>
              <a:spcAft>
                <a:spcPts val="0"/>
              </a:spcAft>
            </a:pPr>
            <a:endParaRPr lang="pl-PL" sz="2000" kern="150" dirty="0">
              <a:ea typeface="NSimSun" panose="02010609030101010101" pitchFamily="49" charset="-122"/>
              <a:cs typeface="Lucida Sans" panose="020B0602030504020204" pitchFamily="34" charset="0"/>
            </a:endParaRPr>
          </a:p>
          <a:p>
            <a:pPr algn="just">
              <a:lnSpc>
                <a:spcPct val="150000"/>
              </a:lnSpc>
              <a:spcAft>
                <a:spcPts val="0"/>
              </a:spcAft>
            </a:pPr>
            <a:r>
              <a:rPr lang="pl-PL" sz="2000" kern="150" dirty="0">
                <a:ea typeface="NSimSun" panose="02010609030101010101" pitchFamily="49" charset="-122"/>
                <a:cs typeface="Lucida Sans" panose="020B0602030504020204" pitchFamily="34" charset="0"/>
              </a:rPr>
              <a:t>- arteterapia,</a:t>
            </a:r>
          </a:p>
          <a:p>
            <a:pPr algn="just">
              <a:lnSpc>
                <a:spcPct val="150000"/>
              </a:lnSpc>
              <a:spcAft>
                <a:spcPts val="0"/>
              </a:spcAft>
            </a:pPr>
            <a:r>
              <a:rPr lang="pl-PL" sz="2000" kern="150" dirty="0">
                <a:ea typeface="NSimSun" panose="02010609030101010101" pitchFamily="49" charset="-122"/>
                <a:cs typeface="Lucida Sans" panose="020B0602030504020204" pitchFamily="34" charset="0"/>
              </a:rPr>
              <a:t>-aktywizacja zawodowa  </a:t>
            </a:r>
          </a:p>
          <a:p>
            <a:pPr algn="just">
              <a:lnSpc>
                <a:spcPct val="150000"/>
              </a:lnSpc>
              <a:spcAft>
                <a:spcPts val="0"/>
              </a:spcAft>
            </a:pPr>
            <a:r>
              <a:rPr lang="pl-PL" sz="2000" kern="150" dirty="0">
                <a:ea typeface="NSimSun" panose="02010609030101010101" pitchFamily="49" charset="-122"/>
                <a:cs typeface="Lucida Sans" panose="020B0602030504020204" pitchFamily="34" charset="0"/>
              </a:rPr>
              <a:t>- działania skierowanych na sferę psychiczną (wizualizacje, medytacje i relaksacje).</a:t>
            </a:r>
            <a:endParaRPr lang="pl-PL" sz="2000" kern="150" dirty="0">
              <a:effectLst/>
              <a:ea typeface="NSimSun" panose="02010609030101010101" pitchFamily="49" charset="-122"/>
              <a:cs typeface="Lucida Sans" panose="020B0602030504020204" pitchFamily="34" charset="0"/>
            </a:endParaRPr>
          </a:p>
        </p:txBody>
      </p:sp>
    </p:spTree>
    <p:extLst>
      <p:ext uri="{BB962C8B-B14F-4D97-AF65-F5344CB8AC3E}">
        <p14:creationId xmlns:p14="http://schemas.microsoft.com/office/powerpoint/2010/main" val="259786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6F9951C1-36C4-4559-834F-7CD0833DDBD6}"/>
              </a:ext>
            </a:extLst>
          </p:cNvPr>
          <p:cNvSpPr/>
          <p:nvPr/>
        </p:nvSpPr>
        <p:spPr>
          <a:xfrm>
            <a:off x="2610035" y="2136339"/>
            <a:ext cx="8478175" cy="2948179"/>
          </a:xfrm>
          <a:prstGeom prst="rect">
            <a:avLst/>
          </a:prstGeom>
        </p:spPr>
        <p:txBody>
          <a:bodyPr wrap="square">
            <a:spAutoFit/>
          </a:bodyPr>
          <a:lstStyle/>
          <a:p>
            <a:pPr algn="just">
              <a:lnSpc>
                <a:spcPct val="150000"/>
              </a:lnSpc>
            </a:pPr>
            <a:r>
              <a:rPr lang="pl-PL" dirty="0"/>
              <a:t>	Pomoc, jaką zapewniają inne osoby (grupy) wobec ludzi niepełnosprawnych intelektualnie, może przyjąć formę wsparcia społecznego w postaci afektywnej, mentalnej, instruktażowej lub rzeczowej. Helena Sęk (2001) definiuje wsparcie społeczne jako rodzaj interakcji charakteryzującej się dążeniem do rozwiązania problemu, przezwyciężenia trudności, reorganizacji zakłóconej relacji z otoczeniem i podtrzymania emocjonalnego.</a:t>
            </a:r>
          </a:p>
        </p:txBody>
      </p:sp>
    </p:spTree>
    <p:extLst>
      <p:ext uri="{BB962C8B-B14F-4D97-AF65-F5344CB8AC3E}">
        <p14:creationId xmlns:p14="http://schemas.microsoft.com/office/powerpoint/2010/main" val="3156277549"/>
      </p:ext>
    </p:extLst>
  </p:cSld>
  <p:clrMapOvr>
    <a:masterClrMapping/>
  </p:clrMapOvr>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144</TotalTime>
  <Words>306</Words>
  <Application>Microsoft Office PowerPoint</Application>
  <PresentationFormat>Niestandardowy</PresentationFormat>
  <Paragraphs>124</Paragraphs>
  <Slides>37</Slides>
  <Notes>0</Notes>
  <HiddenSlides>0</HiddenSlides>
  <MMClips>0</MMClips>
  <ScaleCrop>false</ScaleCrop>
  <HeadingPairs>
    <vt:vector size="4" baseType="variant">
      <vt:variant>
        <vt:lpstr>Motyw</vt:lpstr>
      </vt:variant>
      <vt:variant>
        <vt:i4>1</vt:i4>
      </vt:variant>
      <vt:variant>
        <vt:lpstr>Tytuły slajdów</vt:lpstr>
      </vt:variant>
      <vt:variant>
        <vt:i4>37</vt:i4>
      </vt:variant>
    </vt:vector>
  </HeadingPairs>
  <TitlesOfParts>
    <vt:vector size="38" baseType="lpstr">
      <vt:lpstr>Smuga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Maria Dzirbuk</dc:creator>
  <cp:lastModifiedBy>x</cp:lastModifiedBy>
  <cp:revision>21</cp:revision>
  <dcterms:created xsi:type="dcterms:W3CDTF">2020-01-15T13:32:58Z</dcterms:created>
  <dcterms:modified xsi:type="dcterms:W3CDTF">2020-06-12T12:31:47Z</dcterms:modified>
</cp:coreProperties>
</file>