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96" r:id="rId2"/>
    <p:sldId id="274" r:id="rId3"/>
    <p:sldId id="256" r:id="rId4"/>
    <p:sldId id="277" r:id="rId5"/>
    <p:sldId id="257" r:id="rId6"/>
    <p:sldId id="278" r:id="rId7"/>
    <p:sldId id="258" r:id="rId8"/>
    <p:sldId id="279" r:id="rId9"/>
    <p:sldId id="259" r:id="rId10"/>
    <p:sldId id="280" r:id="rId11"/>
    <p:sldId id="260" r:id="rId12"/>
    <p:sldId id="281" r:id="rId13"/>
    <p:sldId id="261" r:id="rId14"/>
    <p:sldId id="282" r:id="rId15"/>
    <p:sldId id="262" r:id="rId16"/>
    <p:sldId id="263" r:id="rId17"/>
    <p:sldId id="283" r:id="rId18"/>
    <p:sldId id="264" r:id="rId19"/>
    <p:sldId id="284" r:id="rId20"/>
    <p:sldId id="265" r:id="rId21"/>
    <p:sldId id="28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6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443784C4-CF1D-42EB-9AA5-25DD26FC4B71}">
          <p14:sldIdLst>
            <p14:sldId id="296"/>
            <p14:sldId id="274"/>
            <p14:sldId id="256"/>
            <p14:sldId id="277"/>
            <p14:sldId id="257"/>
            <p14:sldId id="278"/>
            <p14:sldId id="258"/>
            <p14:sldId id="279"/>
            <p14:sldId id="259"/>
            <p14:sldId id="280"/>
            <p14:sldId id="260"/>
            <p14:sldId id="281"/>
            <p14:sldId id="261"/>
            <p14:sldId id="282"/>
            <p14:sldId id="262"/>
            <p14:sldId id="263"/>
            <p14:sldId id="283"/>
            <p14:sldId id="264"/>
            <p14:sldId id="284"/>
            <p14:sldId id="265"/>
            <p14:sldId id="28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6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34" autoAdjust="0"/>
  </p:normalViewPr>
  <p:slideViewPr>
    <p:cSldViewPr snapToGrid="0">
      <p:cViewPr varScale="1">
        <p:scale>
          <a:sx n="80" d="100"/>
          <a:sy n="80" d="100"/>
        </p:scale>
        <p:origin x="75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67EEA-E37B-4DE1-9C32-9C5D20B10F64}" type="datetimeFigureOut">
              <a:rPr lang="pl-PL" smtClean="0"/>
              <a:t>16.06.2022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71B63-5DF2-4965-B1F1-569FB901A4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5314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CC76F4-E2A8-45C0-A3FF-9E15E4C97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00E21A4-9392-47C0-A315-C762FF5318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4867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70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l.m.wikipedia.org/wiki/Piel%C4%99gniarka" TargetMode="External"/><Relationship Id="rId3" Type="http://schemas.openxmlformats.org/officeDocument/2006/relationships/image" Target="../media/image14.jpeg"/><Relationship Id="rId7" Type="http://schemas.openxmlformats.org/officeDocument/2006/relationships/hyperlink" Target="https://pl.m.wikipedia.org/wiki/Pilota%C5%BC_(lotnictwo)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l.m.wikipedia.org/wiki/Lotnicze_Pogotowie_Ratunkowe" TargetMode="External"/><Relationship Id="rId5" Type="http://schemas.openxmlformats.org/officeDocument/2006/relationships/hyperlink" Target="https://pl.m.wikipedia.org/wiki/%C5%9Amig%C5%82owiec" TargetMode="External"/><Relationship Id="rId10" Type="http://schemas.openxmlformats.org/officeDocument/2006/relationships/hyperlink" Target="https://pl.m.wikipedia.org/wiki/Ranny" TargetMode="External"/><Relationship Id="rId4" Type="http://schemas.openxmlformats.org/officeDocument/2006/relationships/hyperlink" Target="https://pl.m.wikipedia.org/wiki/Wypadek_lotniczy" TargetMode="External"/><Relationship Id="rId9" Type="http://schemas.openxmlformats.org/officeDocument/2006/relationships/hyperlink" Target="https://pl.m.wikipedia.org/wiki/Lekarz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pl.m.wikipedia.org/wiki/Krucyfiks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pl.m.wikipedia.org/wiki/Pa%C5%82ac_w_Karnicach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l.m.wikipedia.org/wiki/J%C4%99zyk_staropolski" TargetMode="Externa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pl.m.wikipedia.org/wiki/Pa%C5%82ac_w_Pielaszkowicach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pl.wikipedia.org/wiki/J%C4%99zyk_niemiecki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pl.wikipedia.org/wiki/J%C4%99zyk_staropolski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42A62B-FCB3-BCD2-F519-CC4428302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512" y="1924050"/>
            <a:ext cx="10848975" cy="2387600"/>
          </a:xfrm>
        </p:spPr>
        <p:txBody>
          <a:bodyPr/>
          <a:lstStyle/>
          <a:p>
            <a:r>
              <a:rPr lang="pl-PL" sz="9600" dirty="0">
                <a:latin typeface="Arial Black" panose="020B0A04020102020204" pitchFamily="34" charset="0"/>
              </a:rPr>
              <a:t>GMINA UDANIN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8DE0B1A-23F8-DA29-8183-21ADF4BD3F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7287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55FB28-060A-4593-9992-0FF197678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3497"/>
            <a:ext cx="9144000" cy="2387600"/>
          </a:xfrm>
        </p:spPr>
        <p:txBody>
          <a:bodyPr/>
          <a:lstStyle/>
          <a:p>
            <a:r>
              <a:rPr lang="pl-PL" sz="9600" dirty="0">
                <a:latin typeface="Arial Black" panose="020B0A04020102020204" pitchFamily="34" charset="0"/>
              </a:rPr>
              <a:t>JAROSŁAW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691005B-D718-4B39-9F59-EE92467FF6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3408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2100D4-9929-486D-9E80-8821385FB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025" y="83975"/>
            <a:ext cx="9144000" cy="897392"/>
          </a:xfrm>
        </p:spPr>
        <p:txBody>
          <a:bodyPr/>
          <a:lstStyle/>
          <a:p>
            <a:endParaRPr lang="pl-PL" b="1" dirty="0">
              <a:latin typeface="Arial Black" panose="020B0A0402010202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DDC44A1-F6F8-48D0-8303-B0AC3F839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61467" y="595427"/>
            <a:ext cx="6951306" cy="1769448"/>
          </a:xfrm>
        </p:spPr>
        <p:txBody>
          <a:bodyPr/>
          <a:lstStyle/>
          <a:p>
            <a:r>
              <a:rPr lang="pl-PL" dirty="0"/>
              <a:t>Zabytki:</a:t>
            </a:r>
            <a:br>
              <a:rPr lang="pl-PL" dirty="0"/>
            </a:br>
            <a:r>
              <a:rPr lang="pl-PL" dirty="0"/>
              <a:t>-gotycko-barokowy kościół filialny pw. Matki Bożej Częstochowskiej, wzniesiony około 1500 roku. Przebudowany około 1710 roku</a:t>
            </a:r>
          </a:p>
          <a:p>
            <a:r>
              <a:rPr lang="pl-PL" dirty="0"/>
              <a:t>-cmentarz przykościelny</a:t>
            </a:r>
          </a:p>
          <a:p>
            <a:pPr rtl="0"/>
            <a:r>
              <a:rPr lang="pl-PL" dirty="0"/>
              <a:t>-</a:t>
            </a:r>
            <a:r>
              <a:rPr lang="pl-PL" dirty="0">
                <a:effectLst/>
                <a:latin typeface="Segoe UI" panose="020B0502040204020203" pitchFamily="34" charset="0"/>
              </a:rPr>
              <a:t>zespół pałacowy i folwarczny, z drugiej połowy XIX w. – początek XX w: pałac</a:t>
            </a:r>
            <a:br>
              <a:rPr lang="pl-PL" dirty="0">
                <a:latin typeface="Segoe UI" panose="020B0502040204020203" pitchFamily="34" charset="0"/>
              </a:rPr>
            </a:br>
            <a:r>
              <a:rPr lang="pl-PL" b="0" i="0" dirty="0">
                <a:effectLst/>
                <a:latin typeface="Segoe UI" panose="020B0502040204020203" pitchFamily="34" charset="0"/>
              </a:rPr>
              <a:t>◦ park</a:t>
            </a:r>
            <a:br>
              <a:rPr lang="pl-PL" dirty="0"/>
            </a:br>
            <a:r>
              <a:rPr lang="pl-PL" b="0" i="0" dirty="0">
                <a:effectLst/>
                <a:latin typeface="Segoe UI" panose="020B0502040204020203" pitchFamily="34" charset="0"/>
              </a:rPr>
              <a:t>◦ folwark:</a:t>
            </a:r>
            <a:br>
              <a:rPr lang="pl-PL" dirty="0"/>
            </a:br>
            <a:r>
              <a:rPr lang="pl-PL" b="0" i="0" dirty="0">
                <a:effectLst/>
                <a:latin typeface="Segoe UI" panose="020B0502040204020203" pitchFamily="34" charset="0"/>
              </a:rPr>
              <a:t>▪ dom mieszkalny nr 2</a:t>
            </a:r>
            <a:br>
              <a:rPr lang="pl-PL" dirty="0"/>
            </a:br>
            <a:r>
              <a:rPr lang="pl-PL" b="0" i="0" dirty="0">
                <a:effectLst/>
                <a:latin typeface="Segoe UI" panose="020B0502040204020203" pitchFamily="34" charset="0"/>
              </a:rPr>
              <a:t>▪ dom mieszkalny nr 4</a:t>
            </a:r>
            <a:br>
              <a:rPr lang="pl-PL" dirty="0"/>
            </a:br>
            <a:r>
              <a:rPr lang="pl-PL" b="0" i="0" dirty="0">
                <a:effectLst/>
                <a:latin typeface="Segoe UI" panose="020B0502040204020203" pitchFamily="34" charset="0"/>
              </a:rPr>
              <a:t>▪ dom mieszkalny nr 5</a:t>
            </a:r>
            <a:br>
              <a:rPr lang="pl-PL" dirty="0"/>
            </a:br>
            <a:r>
              <a:rPr lang="pl-PL" b="0" i="0" dirty="0">
                <a:effectLst/>
                <a:latin typeface="Segoe UI" panose="020B0502040204020203" pitchFamily="34" charset="0"/>
              </a:rPr>
              <a:t>▪ dwie stodoły</a:t>
            </a:r>
            <a:br>
              <a:rPr lang="pl-PL" dirty="0"/>
            </a:br>
            <a:r>
              <a:rPr lang="pl-PL" b="0" i="0" dirty="0">
                <a:effectLst/>
                <a:latin typeface="Segoe UI" panose="020B0502040204020203" pitchFamily="34" charset="0"/>
              </a:rPr>
              <a:t>▪ stajnia (obora)</a:t>
            </a:r>
            <a:br>
              <a:rPr lang="pl-PL" dirty="0"/>
            </a:br>
            <a:r>
              <a:rPr lang="pl-PL" b="0" i="0" dirty="0">
                <a:effectLst/>
                <a:latin typeface="Segoe UI" panose="020B0502040204020203" pitchFamily="34" charset="0"/>
              </a:rPr>
              <a:t>▪ budynek gospodarczy – warsztat</a:t>
            </a:r>
            <a:br>
              <a:rPr lang="pl-PL" dirty="0"/>
            </a:br>
            <a:r>
              <a:rPr lang="pl-PL" b="0" i="0" dirty="0">
                <a:effectLst/>
                <a:latin typeface="Segoe UI" panose="020B0502040204020203" pitchFamily="34" charset="0"/>
              </a:rPr>
              <a:t>▪ kuźnia</a:t>
            </a:r>
            <a:br>
              <a:rPr lang="pl-PL" dirty="0"/>
            </a:br>
            <a:r>
              <a:rPr lang="pl-PL" b="0" i="0" dirty="0">
                <a:effectLst/>
                <a:latin typeface="Segoe UI" panose="020B0502040204020203" pitchFamily="34" charset="0"/>
              </a:rPr>
              <a:t>▪ wozownia</a:t>
            </a:r>
            <a:endParaRPr lang="pl-PL" dirty="0">
              <a:effectLst/>
              <a:latin typeface="Segoe UI" panose="020B0502040204020203" pitchFamily="34" charset="0"/>
            </a:endParaRPr>
          </a:p>
          <a:p>
            <a:pPr rtl="0"/>
            <a:br>
              <a:rPr lang="pl-PL" dirty="0"/>
            </a:br>
            <a:endParaRPr lang="pl-PL" dirty="0"/>
          </a:p>
          <a:p>
            <a:endParaRPr lang="pl-PL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0865205-937B-4E7B-A9A1-C950DE4EC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403" y="224759"/>
            <a:ext cx="3800879" cy="288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537DA4C-F161-4E80-9E4D-7F7123659C03}"/>
              </a:ext>
            </a:extLst>
          </p:cNvPr>
          <p:cNvSpPr txBox="1"/>
          <p:nvPr/>
        </p:nvSpPr>
        <p:spPr>
          <a:xfrm>
            <a:off x="5702559" y="3392106"/>
            <a:ext cx="64894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0" i="0" dirty="0">
                <a:effectLst/>
                <a:latin typeface="Segoe UI" panose="020B0502040204020203" pitchFamily="34" charset="0"/>
              </a:rPr>
              <a:t>Najstarszym zachowanym zapisem nazwy wsi jest </a:t>
            </a:r>
            <a:r>
              <a:rPr lang="pl-PL" b="0" i="0" dirty="0" err="1">
                <a:effectLst/>
                <a:latin typeface="Segoe UI" panose="020B0502040204020203" pitchFamily="34" charset="0"/>
              </a:rPr>
              <a:t>Luzoboc</a:t>
            </a:r>
            <a:r>
              <a:rPr lang="pl-PL" b="0" i="0" dirty="0">
                <a:effectLst/>
                <a:latin typeface="Segoe UI" panose="020B0502040204020203" pitchFamily="34" charset="0"/>
              </a:rPr>
              <a:t> z 1202 r., który występuje ponownie jako </a:t>
            </a:r>
            <a:r>
              <a:rPr lang="pl-PL" b="0" i="0" dirty="0" err="1">
                <a:effectLst/>
                <a:latin typeface="Segoe UI" panose="020B0502040204020203" pitchFamily="34" charset="0"/>
              </a:rPr>
              <a:t>Lusoboc</a:t>
            </a:r>
            <a:r>
              <a:rPr lang="pl-PL" b="0" i="0" dirty="0">
                <a:effectLst/>
                <a:latin typeface="Segoe UI" panose="020B0502040204020203" pitchFamily="34" charset="0"/>
              </a:rPr>
              <a:t> w 1260 r., co wskazuje na nazwę topograficzną „</a:t>
            </a:r>
            <a:r>
              <a:rPr lang="pl-PL" b="0" i="0" dirty="0" err="1">
                <a:effectLst/>
                <a:latin typeface="Segoe UI" panose="020B0502040204020203" pitchFamily="34" charset="0"/>
              </a:rPr>
              <a:t>Łysobok</a:t>
            </a:r>
            <a:r>
              <a:rPr lang="pl-PL" b="0" i="0" dirty="0">
                <a:effectLst/>
                <a:latin typeface="Segoe UI" panose="020B0502040204020203" pitchFamily="34" charset="0"/>
              </a:rPr>
              <a:t>” – zbocze gołe i niezalesione. Równolegle pojawiają się formy </a:t>
            </a:r>
            <a:r>
              <a:rPr lang="pl-PL" b="0" i="0" dirty="0" err="1">
                <a:effectLst/>
                <a:latin typeface="Segoe UI" panose="020B0502040204020203" pitchFamily="34" charset="0"/>
              </a:rPr>
              <a:t>Jarozlaw</a:t>
            </a:r>
            <a:r>
              <a:rPr lang="pl-PL" b="0" i="0" dirty="0">
                <a:effectLst/>
                <a:latin typeface="Segoe UI" panose="020B0502040204020203" pitchFamily="34" charset="0"/>
              </a:rPr>
              <a:t> (rok 1218) i </a:t>
            </a:r>
            <a:r>
              <a:rPr lang="pl-PL" b="0" i="0" dirty="0" err="1">
                <a:effectLst/>
                <a:latin typeface="Segoe UI" panose="020B0502040204020203" pitchFamily="34" charset="0"/>
              </a:rPr>
              <a:t>Yeseritz</a:t>
            </a:r>
            <a:r>
              <a:rPr lang="pl-PL" b="0" i="0" dirty="0">
                <a:effectLst/>
                <a:latin typeface="Segoe UI" panose="020B0502040204020203" pitchFamily="34" charset="0"/>
              </a:rPr>
              <a:t> (rok 1318), a także niemiecka </a:t>
            </a:r>
            <a:r>
              <a:rPr lang="pl-PL" b="0" i="0" dirty="0" err="1">
                <a:effectLst/>
                <a:latin typeface="Segoe UI" panose="020B0502040204020203" pitchFamily="34" charset="0"/>
              </a:rPr>
              <a:t>Jerslendorff</a:t>
            </a:r>
            <a:r>
              <a:rPr lang="pl-PL" b="0" i="0" dirty="0">
                <a:effectLst/>
                <a:latin typeface="Segoe UI" panose="020B0502040204020203" pitchFamily="34" charset="0"/>
              </a:rPr>
              <a:t> (rok 1218), które okazuje się najbardziej trwała i w różnych formach (</a:t>
            </a:r>
            <a:r>
              <a:rPr lang="pl-PL" b="0" i="0" dirty="0" err="1">
                <a:effectLst/>
                <a:latin typeface="Segoe UI" panose="020B0502040204020203" pitchFamily="34" charset="0"/>
              </a:rPr>
              <a:t>Jerschendorf</a:t>
            </a:r>
            <a:r>
              <a:rPr lang="pl-PL" b="0" i="0" dirty="0">
                <a:effectLst/>
                <a:latin typeface="Segoe UI" panose="020B0502040204020203" pitchFamily="34" charset="0"/>
              </a:rPr>
              <a:t> rok 1345, </a:t>
            </a:r>
            <a:r>
              <a:rPr lang="pl-PL" b="0" i="0" dirty="0" err="1">
                <a:effectLst/>
                <a:latin typeface="Segoe UI" panose="020B0502040204020203" pitchFamily="34" charset="0"/>
              </a:rPr>
              <a:t>Jerlandsdorff</a:t>
            </a:r>
            <a:r>
              <a:rPr lang="pl-PL" b="0" i="0" dirty="0">
                <a:effectLst/>
                <a:latin typeface="Segoe UI" panose="020B0502040204020203" pitchFamily="34" charset="0"/>
              </a:rPr>
              <a:t> rok 1543, </a:t>
            </a:r>
            <a:r>
              <a:rPr lang="pl-PL" b="0" i="0" dirty="0" err="1">
                <a:effectLst/>
                <a:latin typeface="Segoe UI" panose="020B0502040204020203" pitchFamily="34" charset="0"/>
              </a:rPr>
              <a:t>Jascchendorff</a:t>
            </a:r>
            <a:r>
              <a:rPr lang="pl-PL" b="0" i="0" dirty="0">
                <a:effectLst/>
                <a:latin typeface="Segoe UI" panose="020B0502040204020203" pitchFamily="34" charset="0"/>
              </a:rPr>
              <a:t> rok 1666, </a:t>
            </a:r>
            <a:r>
              <a:rPr lang="pl-PL" b="0" i="0" dirty="0" err="1">
                <a:effectLst/>
                <a:latin typeface="Segoe UI" panose="020B0502040204020203" pitchFamily="34" charset="0"/>
              </a:rPr>
              <a:t>Jaerschendorf</a:t>
            </a:r>
            <a:r>
              <a:rPr lang="pl-PL" b="0" i="0" dirty="0">
                <a:effectLst/>
                <a:latin typeface="Segoe UI" panose="020B0502040204020203" pitchFamily="34" charset="0"/>
              </a:rPr>
              <a:t> rok 1795) przetrwała w użyciu do 1945 r. Powojenną nazwę polską ustalono w oparciu o średniowieczne zapisy łacińskie i niemieckie; imię Jarosław poświadczone jest na Śląsku od XIII wieku.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413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8DF311-639C-4FD6-ACFD-08D71AF87E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9522"/>
            <a:ext cx="9144000" cy="2387600"/>
          </a:xfrm>
        </p:spPr>
        <p:txBody>
          <a:bodyPr/>
          <a:lstStyle/>
          <a:p>
            <a:r>
              <a:rPr lang="pl-PL" sz="9600" dirty="0">
                <a:latin typeface="Arial Black" panose="020B0A04020102020204" pitchFamily="34" charset="0"/>
              </a:rPr>
              <a:t>JAROSTÓW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5E2083-1662-49E5-AD71-5E950B9D8C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365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757F85-C926-483F-9B7D-5C0B5FA1A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462" y="66966"/>
            <a:ext cx="9144000" cy="953375"/>
          </a:xfrm>
        </p:spPr>
        <p:txBody>
          <a:bodyPr/>
          <a:lstStyle/>
          <a:p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87F17D9-7B81-4A2B-A53B-EA8325C0F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522515" y="815068"/>
            <a:ext cx="5131837" cy="1655762"/>
          </a:xfrm>
        </p:spPr>
        <p:txBody>
          <a:bodyPr/>
          <a:lstStyle/>
          <a:p>
            <a:r>
              <a:rPr lang="pl-PL" dirty="0"/>
              <a:t>Zabytki:</a:t>
            </a:r>
            <a:br>
              <a:rPr lang="pl-PL" dirty="0"/>
            </a:br>
            <a:r>
              <a:rPr lang="pl-PL" dirty="0"/>
              <a:t>-park z drugiej połowy XIX w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2CDD4D4-E8A3-4C48-B94E-2CB29DE4E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652" y="2811609"/>
            <a:ext cx="3930666" cy="292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CAAB577F-5A3B-4671-9A9E-3ADB33444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096" y="5007235"/>
            <a:ext cx="26670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21B5F84-D128-4D27-9F4E-AC76828A6620}"/>
              </a:ext>
            </a:extLst>
          </p:cNvPr>
          <p:cNvSpPr txBox="1"/>
          <p:nvPr/>
        </p:nvSpPr>
        <p:spPr>
          <a:xfrm>
            <a:off x="345039" y="1872260"/>
            <a:ext cx="47438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 Wypadek lotniczy:</a:t>
            </a:r>
          </a:p>
          <a:p>
            <a:pPr rtl="0"/>
            <a:r>
              <a:rPr lang="pl-PL" dirty="0">
                <a:effectLst/>
                <a:latin typeface="Segoe UI" panose="020B0502040204020203" pitchFamily="34" charset="0"/>
              </a:rPr>
              <a:t>17 lutego 2009 roku miał miejsce tragiczny </a:t>
            </a:r>
            <a:r>
              <a:rPr lang="pl-PL" dirty="0">
                <a:effectLst/>
                <a:latin typeface="Segoe UI" panose="020B0502040204020203" pitchFamily="34" charset="0"/>
                <a:hlinkClick r:id="rId4" tooltip="https://pl.m.wikipedia.org/wiki/wypadek_lotniczy"/>
              </a:rPr>
              <a:t>wypadek</a:t>
            </a:r>
            <a:r>
              <a:rPr lang="pl-PL" dirty="0">
                <a:effectLst/>
                <a:latin typeface="Segoe UI" panose="020B0502040204020203" pitchFamily="34" charset="0"/>
              </a:rPr>
              <a:t> </a:t>
            </a:r>
            <a:r>
              <a:rPr lang="pl-PL" dirty="0">
                <a:effectLst/>
                <a:latin typeface="Segoe UI" panose="020B0502040204020203" pitchFamily="34" charset="0"/>
                <a:hlinkClick r:id="rId5" tooltip="https://pl.m.wikipedia.org/wiki/%c5%9amig%c5%82owiec"/>
              </a:rPr>
              <a:t>śmigłowca</a:t>
            </a:r>
            <a:r>
              <a:rPr lang="pl-PL" dirty="0">
                <a:effectLst/>
                <a:latin typeface="Segoe UI" panose="020B0502040204020203" pitchFamily="34" charset="0"/>
              </a:rPr>
              <a:t> </a:t>
            </a:r>
            <a:r>
              <a:rPr lang="pl-PL" dirty="0">
                <a:effectLst/>
                <a:latin typeface="Segoe UI" panose="020B0502040204020203" pitchFamily="34" charset="0"/>
                <a:hlinkClick r:id="rId6" tooltip="https://pl.m.wikipedia.org/wiki/lotnicze_pogotowie_ratunkowe"/>
              </a:rPr>
              <a:t>Lotniczego Pogotowia Ratunkowego</a:t>
            </a:r>
            <a:r>
              <a:rPr lang="pl-PL" dirty="0">
                <a:effectLst/>
                <a:latin typeface="Segoe UI" panose="020B0502040204020203" pitchFamily="34" charset="0"/>
              </a:rPr>
              <a:t>, w którym zginęli </a:t>
            </a:r>
            <a:r>
              <a:rPr lang="pl-PL" dirty="0">
                <a:effectLst/>
                <a:latin typeface="Segoe UI" panose="020B0502040204020203" pitchFamily="34" charset="0"/>
                <a:hlinkClick r:id="rId7" tooltip="https://pl.m.wikipedia.org/wiki/pilota%c5%bc_(lotnictwo)"/>
              </a:rPr>
              <a:t>pilot</a:t>
            </a:r>
            <a:r>
              <a:rPr lang="pl-PL" dirty="0">
                <a:effectLst/>
                <a:latin typeface="Segoe UI" panose="020B0502040204020203" pitchFamily="34" charset="0"/>
              </a:rPr>
              <a:t> Janusz Cygański i </a:t>
            </a:r>
            <a:r>
              <a:rPr lang="pl-PL" dirty="0">
                <a:effectLst/>
                <a:latin typeface="Segoe UI" panose="020B0502040204020203" pitchFamily="34" charset="0"/>
                <a:hlinkClick r:id="rId8" tooltip="https://pl.m.wikipedia.org/wiki/piel%c4%99gniarka"/>
              </a:rPr>
              <a:t>pielęgniarz</a:t>
            </a:r>
            <a:r>
              <a:rPr lang="pl-PL" dirty="0">
                <a:effectLst/>
                <a:latin typeface="Segoe UI" panose="020B0502040204020203" pitchFamily="34" charset="0"/>
              </a:rPr>
              <a:t> Czesław </a:t>
            </a:r>
            <a:r>
              <a:rPr lang="pl-PL" dirty="0" err="1">
                <a:effectLst/>
                <a:latin typeface="Segoe UI" panose="020B0502040204020203" pitchFamily="34" charset="0"/>
              </a:rPr>
              <a:t>Buśko</a:t>
            </a:r>
            <a:r>
              <a:rPr lang="pl-PL" dirty="0">
                <a:effectLst/>
                <a:latin typeface="Segoe UI" panose="020B0502040204020203" pitchFamily="34" charset="0"/>
              </a:rPr>
              <a:t>, a </a:t>
            </a:r>
            <a:r>
              <a:rPr lang="pl-PL" dirty="0">
                <a:effectLst/>
                <a:latin typeface="Segoe UI" panose="020B0502040204020203" pitchFamily="34" charset="0"/>
                <a:hlinkClick r:id="rId9" tooltip="https://pl.m.wikipedia.org/wiki/lekarz"/>
              </a:rPr>
              <a:t>lekarz</a:t>
            </a:r>
            <a:r>
              <a:rPr lang="pl-PL" dirty="0">
                <a:effectLst/>
                <a:latin typeface="Segoe UI" panose="020B0502040204020203" pitchFamily="34" charset="0"/>
              </a:rPr>
              <a:t> Andrzej Nabzdyk został ciężko </a:t>
            </a:r>
            <a:r>
              <a:rPr lang="pl-PL" dirty="0">
                <a:effectLst/>
                <a:latin typeface="Segoe UI" panose="020B0502040204020203" pitchFamily="34" charset="0"/>
                <a:hlinkClick r:id="rId10" tooltip="https://pl.m.wikipedia.org/wiki/ranny"/>
              </a:rPr>
              <a:t>ranny</a:t>
            </a:r>
            <a:r>
              <a:rPr lang="pl-PL" dirty="0">
                <a:effectLst/>
                <a:latin typeface="Segoe UI" panose="020B0502040204020203" pitchFamily="34" charset="0"/>
              </a:rPr>
              <a:t> </a:t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759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9B604A-DCF5-4E5A-95ED-10A47F044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8184"/>
            <a:ext cx="9144000" cy="2387600"/>
          </a:xfrm>
        </p:spPr>
        <p:txBody>
          <a:bodyPr/>
          <a:lstStyle/>
          <a:p>
            <a:r>
              <a:rPr lang="pl-PL" sz="9600" dirty="0">
                <a:latin typeface="Arial Black" panose="020B0A04020102020204" pitchFamily="34" charset="0"/>
              </a:rPr>
              <a:t>GOŚCISŁAW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F4BEC9A-BC50-4247-A4A9-05C56AB3EC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2841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13DA78-B575-4A25-BF95-115D2BD731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669" y="0"/>
            <a:ext cx="8814319" cy="634481"/>
          </a:xfrm>
        </p:spPr>
        <p:txBody>
          <a:bodyPr/>
          <a:lstStyle/>
          <a:p>
            <a:endParaRPr lang="pl-PL" sz="3600" b="1" dirty="0">
              <a:latin typeface="Arial Black" panose="020B0A0402010202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0F55AA4-CAFD-44DB-9CC2-DC133EED8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74645" y="898282"/>
            <a:ext cx="9538996" cy="1655762"/>
          </a:xfrm>
        </p:spPr>
        <p:txBody>
          <a:bodyPr/>
          <a:lstStyle/>
          <a:p>
            <a:r>
              <a:rPr lang="pl-PL" dirty="0"/>
              <a:t>Zabytki:</a:t>
            </a:r>
          </a:p>
          <a:p>
            <a:r>
              <a:rPr lang="pl-PL" dirty="0"/>
              <a:t>-kościół parafialny pw. Św. Szymona i Judy Tadeusza biskupa</a:t>
            </a:r>
          </a:p>
          <a:p>
            <a:r>
              <a:rPr lang="pl-PL" dirty="0"/>
              <a:t>-cmentarz przykościelny założony w XIV i powiększony w około 1759 roku</a:t>
            </a:r>
          </a:p>
          <a:p>
            <a:r>
              <a:rPr lang="pl-PL" dirty="0"/>
              <a:t>-barokowa kapliczka z drugiej połowy XVIII w</a:t>
            </a:r>
          </a:p>
          <a:p>
            <a:r>
              <a:rPr lang="pl-PL" dirty="0"/>
              <a:t>-plebania</a:t>
            </a:r>
            <a:r>
              <a:rPr lang="pl-PL" dirty="0">
                <a:latin typeface="Segoe UI" panose="020B0502040204020203" pitchFamily="34" charset="0"/>
              </a:rPr>
              <a:t> </a:t>
            </a:r>
            <a:r>
              <a:rPr lang="pl-PL" b="0" i="0" dirty="0">
                <a:effectLst/>
                <a:latin typeface="Segoe UI" panose="020B0502040204020203" pitchFamily="34" charset="0"/>
              </a:rPr>
              <a:t>nr 43, wzniesiona według projektu z 1933 r. w miejscu wcześniejszej budowli z 1832 r., która zastąpiła pierwszy budynek probostwa wybudowanego w 1717 r. dla ówczesnego proboszcza, cystersa </a:t>
            </a:r>
            <a:r>
              <a:rPr lang="pl-PL" b="0" i="0" dirty="0" err="1">
                <a:effectLst/>
                <a:latin typeface="Segoe UI" panose="020B0502040204020203" pitchFamily="34" charset="0"/>
              </a:rPr>
              <a:t>Adalbertusa</a:t>
            </a:r>
            <a:r>
              <a:rPr lang="pl-PL" b="0" i="0" dirty="0">
                <a:effectLst/>
                <a:latin typeface="Segoe UI" panose="020B0502040204020203" pitchFamily="34" charset="0"/>
              </a:rPr>
              <a:t> </a:t>
            </a:r>
            <a:r>
              <a:rPr lang="pl-PL" b="0" i="0" dirty="0" err="1">
                <a:effectLst/>
                <a:latin typeface="Segoe UI" panose="020B0502040204020203" pitchFamily="34" charset="0"/>
              </a:rPr>
              <a:t>Ansorge</a:t>
            </a:r>
            <a:r>
              <a:rPr lang="pl-PL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06648D7-68CA-40C3-B78E-5F336E9C3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03957"/>
            <a:ext cx="5597978" cy="235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31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291AE667-A8A0-4A07-BAAA-CFAB44322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11967"/>
            <a:ext cx="6096000" cy="4436708"/>
          </a:xfrm>
        </p:spPr>
        <p:txBody>
          <a:bodyPr/>
          <a:lstStyle/>
          <a:p>
            <a:r>
              <a:rPr lang="pl-PL" sz="2000" dirty="0">
                <a:latin typeface="Segoe UI" panose="020B0502040204020203" pitchFamily="34" charset="0"/>
              </a:rPr>
              <a:t>-</a:t>
            </a:r>
            <a:r>
              <a:rPr lang="pl-PL" sz="2000" b="0" i="0" dirty="0">
                <a:effectLst/>
                <a:latin typeface="Segoe UI" panose="020B0502040204020203" pitchFamily="34" charset="0"/>
              </a:rPr>
              <a:t>szkoła katolicka (obecnie dom mieszkalny nr 42), wzniesiona w 1898 r. według projektu królewskiego inspektora budowlanego Walthera.</a:t>
            </a:r>
          </a:p>
          <a:p>
            <a:r>
              <a:rPr lang="pl-PL" sz="2000" dirty="0">
                <a:latin typeface="Segoe UI" panose="020B0502040204020203" pitchFamily="34" charset="0"/>
              </a:rPr>
              <a:t>-</a:t>
            </a:r>
            <a:r>
              <a:rPr lang="pl-PL" sz="2000" b="0" i="0" dirty="0">
                <a:effectLst/>
                <a:latin typeface="Segoe UI" panose="020B0502040204020203" pitchFamily="34" charset="0"/>
              </a:rPr>
              <a:t>cmentarz parafii katolickiej, założony w 1906 r. na wschód od kościoła parafialnego pw. św. Szymona i św. Tadeusza Judy, poza siedliskiem wsi.</a:t>
            </a:r>
            <a:endParaRPr lang="pl-PL" sz="2000" dirty="0">
              <a:effectLst/>
              <a:latin typeface="Segoe UI" panose="020B0502040204020203" pitchFamily="34" charset="0"/>
            </a:endParaRPr>
          </a:p>
          <a:p>
            <a:pPr rtl="0"/>
            <a:r>
              <a:rPr lang="pl-PL" sz="2000" dirty="0">
                <a:effectLst/>
                <a:latin typeface="Segoe UI" panose="020B0502040204020203" pitchFamily="34" charset="0"/>
              </a:rPr>
              <a:t>-istotnym elementem krajobrazu wsi jest kaplica w murze ogrodzeniowym zagrody nr 38 i </a:t>
            </a:r>
            <a:r>
              <a:rPr lang="pl-PL" sz="2000" dirty="0">
                <a:effectLst/>
                <a:latin typeface="Segoe UI" panose="020B0502040204020203" pitchFamily="34" charset="0"/>
                <a:hlinkClick r:id="rId2" tooltip="https://pl.m.wikipedia.org/wiki/krucyfiks"/>
              </a:rPr>
              <a:t>krucyfiks</a:t>
            </a:r>
            <a:r>
              <a:rPr lang="pl-PL" sz="2000" dirty="0">
                <a:effectLst/>
                <a:latin typeface="Segoe UI" panose="020B0502040204020203" pitchFamily="34" charset="0"/>
              </a:rPr>
              <a:t> przydrożny w ogrodzie zagrody nr 23. </a:t>
            </a:r>
            <a:br>
              <a:rPr lang="pl-PL" sz="2000" dirty="0"/>
            </a:br>
            <a:r>
              <a:rPr lang="pl-PL" sz="2000" dirty="0"/>
              <a:t>-</a:t>
            </a:r>
            <a:r>
              <a:rPr lang="pl-PL" sz="2000" dirty="0">
                <a:effectLst/>
                <a:latin typeface="Segoe UI" panose="020B0502040204020203" pitchFamily="34" charset="0"/>
              </a:rPr>
              <a:t>zespół folwarczny położony przy głównej drodze wiejskiej, po jej zachodniej stronie, w środkowej części wsi. </a:t>
            </a:r>
            <a:br>
              <a:rPr lang="pl-PL" sz="2000" dirty="0"/>
            </a:br>
            <a:endParaRPr lang="pl-PL" sz="2000" dirty="0"/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05804FC-B03C-494B-B980-93A656498B8B}"/>
              </a:ext>
            </a:extLst>
          </p:cNvPr>
          <p:cNvSpPr txBox="1"/>
          <p:nvPr/>
        </p:nvSpPr>
        <p:spPr>
          <a:xfrm>
            <a:off x="6096000" y="79311"/>
            <a:ext cx="49288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pl-PL" dirty="0">
                <a:effectLst/>
                <a:latin typeface="Segoe UI" panose="020B0502040204020203" pitchFamily="34" charset="0"/>
              </a:rPr>
              <a:t>-majdan północny nieco odsunięty od głównej drogi, stanowił zapewne trzon dawnych dóbr ziemskich w </a:t>
            </a:r>
            <a:r>
              <a:rPr lang="pl-PL" dirty="0" err="1">
                <a:effectLst/>
                <a:latin typeface="Segoe UI" panose="020B0502040204020203" pitchFamily="34" charset="0"/>
              </a:rPr>
              <a:t>Gościsławiu</a:t>
            </a:r>
            <a:r>
              <a:rPr lang="pl-PL" dirty="0">
                <a:effectLst/>
                <a:latin typeface="Segoe UI" panose="020B0502040204020203" pitchFamily="34" charset="0"/>
              </a:rPr>
              <a:t>. </a:t>
            </a:r>
            <a:br>
              <a:rPr lang="pl-PL" dirty="0"/>
            </a:br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E133085-4DB6-4DE2-8B90-D1B6BDBE64A2}"/>
              </a:ext>
            </a:extLst>
          </p:cNvPr>
          <p:cNvSpPr txBox="1"/>
          <p:nvPr/>
        </p:nvSpPr>
        <p:spPr>
          <a:xfrm>
            <a:off x="5596035" y="4066888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0" i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majdan południowy – dawna owczarnia, ma bardziej nieregularną zabudowę</a:t>
            </a:r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C0BEE77-B6D7-42B1-A243-4F616B7DC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045" y="1036396"/>
            <a:ext cx="2773914" cy="4284156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FCD8319-D359-4DC3-8B01-CBF286A21E56}"/>
              </a:ext>
            </a:extLst>
          </p:cNvPr>
          <p:cNvSpPr txBox="1"/>
          <p:nvPr/>
        </p:nvSpPr>
        <p:spPr>
          <a:xfrm>
            <a:off x="8560448" y="5573696"/>
            <a:ext cx="32898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pl-PL" dirty="0">
                <a:effectLst/>
                <a:latin typeface="Segoe UI" panose="020B0502040204020203" pitchFamily="34" charset="0"/>
              </a:rPr>
              <a:t>majdan południowy – dawna owczarnia, ma bardziej nieregularną zabudowę 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124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8F0588-912A-406E-8FC3-7BCA06446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6911"/>
            <a:ext cx="9144000" cy="2387600"/>
          </a:xfrm>
        </p:spPr>
        <p:txBody>
          <a:bodyPr/>
          <a:lstStyle/>
          <a:p>
            <a:r>
              <a:rPr lang="pl-PL" sz="9600" dirty="0">
                <a:latin typeface="Arial Black" panose="020B0A04020102020204" pitchFamily="34" charset="0"/>
              </a:rPr>
              <a:t>RÓŻANA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DADFA94-7102-48C9-AE05-276686AC93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4514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28E2AA-CE7B-442C-ADED-1904960BB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2074" y="93307"/>
            <a:ext cx="9144000" cy="916052"/>
          </a:xfrm>
        </p:spPr>
        <p:txBody>
          <a:bodyPr/>
          <a:lstStyle/>
          <a:p>
            <a:endParaRPr lang="pl-PL" b="1" dirty="0">
              <a:latin typeface="Arial Black" panose="020B0A0402010202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7767A5C-FE3D-4754-B5AA-046665AE9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079" y="696022"/>
            <a:ext cx="4232988" cy="1655762"/>
          </a:xfrm>
        </p:spPr>
        <p:txBody>
          <a:bodyPr/>
          <a:lstStyle/>
          <a:p>
            <a:r>
              <a:rPr lang="pl-PL" dirty="0"/>
              <a:t>Zabytki:</a:t>
            </a:r>
          </a:p>
          <a:p>
            <a:r>
              <a:rPr lang="pl-PL" b="0" i="0" dirty="0">
                <a:effectLst/>
                <a:latin typeface="Segoe UI" panose="020B0502040204020203" pitchFamily="34" charset="0"/>
              </a:rPr>
              <a:t>•cmentarz parafialny, z drugiej połowy XIX w.</a:t>
            </a:r>
            <a:br>
              <a:rPr lang="pl-PL" dirty="0"/>
            </a:br>
            <a:r>
              <a:rPr lang="pl-PL" b="0" i="0" dirty="0">
                <a:effectLst/>
                <a:latin typeface="Segoe UI" panose="020B0502040204020203" pitchFamily="34" charset="0"/>
              </a:rPr>
              <a:t>•kaplica, z 1887 r.</a:t>
            </a: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86A3059-DB5B-4BB0-B593-D2E97638F364}"/>
              </a:ext>
            </a:extLst>
          </p:cNvPr>
          <p:cNvSpPr txBox="1"/>
          <p:nvPr/>
        </p:nvSpPr>
        <p:spPr>
          <a:xfrm>
            <a:off x="5349551" y="902448"/>
            <a:ext cx="647544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Historia:</a:t>
            </a:r>
            <a:endParaRPr lang="pl-PL" sz="2400" dirty="0">
              <a:effectLst/>
              <a:latin typeface="Segoe UI" panose="020B0502040204020203" pitchFamily="34" charset="0"/>
            </a:endParaRPr>
          </a:p>
          <a:p>
            <a:pPr algn="ctr" rtl="0"/>
            <a:r>
              <a:rPr lang="pl-PL" sz="2400" dirty="0">
                <a:effectLst/>
                <a:latin typeface="Segoe UI" panose="020B0502040204020203" pitchFamily="34" charset="0"/>
              </a:rPr>
              <a:t>Pierwsze wzmianki o Różanie pochodzą ze źródeł kościelnych (1305 rok - </a:t>
            </a:r>
            <a:r>
              <a:rPr lang="pl-PL" sz="2400" dirty="0" err="1">
                <a:effectLst/>
                <a:latin typeface="Segoe UI" panose="020B0502040204020203" pitchFamily="34" charset="0"/>
              </a:rPr>
              <a:t>Cunczledirhosin</a:t>
            </a:r>
            <a:r>
              <a:rPr lang="pl-PL" sz="2400" dirty="0">
                <a:effectLst/>
                <a:latin typeface="Segoe UI" panose="020B0502040204020203" pitchFamily="34" charset="0"/>
              </a:rPr>
              <a:t>). </a:t>
            </a:r>
            <a:br>
              <a:rPr lang="pl-PL" sz="2400" dirty="0"/>
            </a:br>
            <a:endParaRPr lang="pl-PL" sz="2400" dirty="0">
              <a:effectLst/>
              <a:latin typeface="Segoe UI" panose="020B0502040204020203" pitchFamily="34" charset="0"/>
            </a:endParaRPr>
          </a:p>
          <a:p>
            <a:pPr algn="ctr"/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6CFF74D-7A5B-4B59-A6C2-F9061951F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04" y="3067488"/>
            <a:ext cx="4363616" cy="2877457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61FC64D9-3F06-4BBF-B1BD-44987E605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84" y="3060922"/>
            <a:ext cx="5094879" cy="333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95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77D060-58A6-4E6B-AEA9-CDF22EB13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3498"/>
            <a:ext cx="9144000" cy="2387600"/>
          </a:xfrm>
        </p:spPr>
        <p:txBody>
          <a:bodyPr/>
          <a:lstStyle/>
          <a:p>
            <a:r>
              <a:rPr lang="pl-PL" sz="9600" dirty="0">
                <a:latin typeface="Arial Black" panose="020B0A04020102020204" pitchFamily="34" charset="0"/>
              </a:rPr>
              <a:t>KARNICE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99D787C-13BA-4EEE-B09E-0B59D7EB7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5756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6B9222-7283-4C77-AB37-7E5A8FFB6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481" y="1600200"/>
            <a:ext cx="10923037" cy="2387600"/>
          </a:xfrm>
        </p:spPr>
        <p:txBody>
          <a:bodyPr/>
          <a:lstStyle/>
          <a:p>
            <a:r>
              <a:rPr lang="pl-PL" sz="9600" dirty="0">
                <a:latin typeface="Arial Black" panose="020B0A04020102020204" pitchFamily="34" charset="0"/>
              </a:rPr>
              <a:t>UJAZD GÓRNY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1EDBBBA-8086-4E32-8E05-197B7DBA3B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1465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449EDB77-B896-419F-935B-B5C30C6AE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3380" y="398824"/>
            <a:ext cx="8164286" cy="1655762"/>
          </a:xfrm>
        </p:spPr>
        <p:txBody>
          <a:bodyPr/>
          <a:lstStyle/>
          <a:p>
            <a:r>
              <a:rPr lang="pl-PL" dirty="0"/>
              <a:t>Zabytki:</a:t>
            </a:r>
          </a:p>
          <a:p>
            <a:r>
              <a:rPr lang="pl-PL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zespół pa:</a:t>
            </a:r>
            <a:r>
              <a:rPr lang="pl-PL" b="0" i="0" dirty="0">
                <a:effectLst/>
                <a:latin typeface="Segoe UI" panose="020B0502040204020203" pitchFamily="34" charset="0"/>
              </a:rPr>
              <a:t>◦ </a:t>
            </a:r>
            <a:r>
              <a:rPr lang="pl-PL" b="0" i="0" u="none" strike="noStrike" dirty="0">
                <a:effectLst/>
                <a:latin typeface="Segoe UI" panose="020B0502040204020203" pitchFamily="34" charset="0"/>
                <a:hlinkClick r:id="rId2" tooltip="https://pl.m.wikipedia.org/wiki/pa%c5%82ac_w_karnicac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pałac</a:t>
            </a:r>
            <a:r>
              <a:rPr lang="pl-PL" b="0" i="0" dirty="0">
                <a:effectLst/>
                <a:latin typeface="Segoe UI" panose="020B0502040204020203" pitchFamily="34" charset="0"/>
              </a:rPr>
              <a:t>, z drugiej połowy XVIII w., przebudowany w 1875 r.</a:t>
            </a:r>
            <a:br>
              <a:rPr lang="pl-PL" dirty="0"/>
            </a:br>
            <a:r>
              <a:rPr lang="pl-PL" b="0" i="0" dirty="0">
                <a:effectLst/>
                <a:latin typeface="Segoe UI" panose="020B0502040204020203" pitchFamily="34" charset="0"/>
              </a:rPr>
              <a:t>◦ park, z drugiej połowy XIX w.</a:t>
            </a:r>
            <a:endParaRPr lang="pl-PL" dirty="0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94CF7CBF-B216-418C-A3E6-03CBA7735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31" y="186612"/>
            <a:ext cx="2913871" cy="388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9633E808-981A-469A-86C8-A2812C951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31" y="4220985"/>
            <a:ext cx="3804168" cy="252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177ED55B-A092-4595-9B7E-0EE2BF5509C2}"/>
              </a:ext>
            </a:extLst>
          </p:cNvPr>
          <p:cNvSpPr txBox="1"/>
          <p:nvPr/>
        </p:nvSpPr>
        <p:spPr>
          <a:xfrm>
            <a:off x="5188405" y="2535766"/>
            <a:ext cx="66890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>
                <a:latin typeface="Segoe UI" panose="020B0502040204020203" pitchFamily="34" charset="0"/>
              </a:rPr>
              <a:t>Historia:</a:t>
            </a:r>
          </a:p>
          <a:p>
            <a:pPr algn="ctr"/>
            <a:r>
              <a:rPr lang="pl-PL" b="0" i="0" dirty="0">
                <a:effectLst/>
                <a:latin typeface="Segoe UI" panose="020B0502040204020203" pitchFamily="34" charset="0"/>
              </a:rPr>
              <a:t>W dokumencie z 1217 roku wydanym przez biskupa wrocławskiego Lorenza miejscowość wymieniona jest w zlatynizowanej, </a:t>
            </a:r>
            <a:r>
              <a:rPr lang="pl-PL" b="0" i="0" u="none" strike="noStrike" dirty="0">
                <a:effectLst/>
                <a:latin typeface="Segoe UI" panose="020B0502040204020203" pitchFamily="34" charset="0"/>
                <a:hlinkClick r:id="rId5" tooltip="https://pl.m.wikipedia.org/wiki/j%c4%99zyk_staropolsk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staropolskiej</a:t>
            </a:r>
            <a:r>
              <a:rPr lang="pl-PL" b="0" i="0" dirty="0">
                <a:effectLst/>
                <a:latin typeface="Segoe UI" panose="020B0502040204020203" pitchFamily="34" charset="0"/>
              </a:rPr>
              <a:t> formie „</a:t>
            </a:r>
            <a:r>
              <a:rPr lang="pl-PL" b="0" i="0" dirty="0" err="1">
                <a:effectLst/>
                <a:latin typeface="Segoe UI" panose="020B0502040204020203" pitchFamily="34" charset="0"/>
              </a:rPr>
              <a:t>Carnici</a:t>
            </a:r>
            <a:r>
              <a:rPr lang="pl-PL" b="0" i="0" dirty="0">
                <a:effectLst/>
                <a:latin typeface="Segoe UI" panose="020B0502040204020203" pitchFamily="34" charset="0"/>
              </a:rPr>
              <a:t>”</a:t>
            </a:r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C7B9343A-0C8F-4A0F-8B98-CDB806503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V="1">
            <a:off x="-1228531" y="4386110"/>
            <a:ext cx="9144000" cy="796652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2107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AF6C17-FDB7-49E7-9982-4778C1A20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40" y="1682200"/>
            <a:ext cx="11688147" cy="2387600"/>
          </a:xfrm>
        </p:spPr>
        <p:txBody>
          <a:bodyPr/>
          <a:lstStyle/>
          <a:p>
            <a:r>
              <a:rPr lang="pl-PL" sz="9600" dirty="0">
                <a:latin typeface="Arial Black" panose="020B0A04020102020204" pitchFamily="34" charset="0"/>
              </a:rPr>
              <a:t>PIELASZKOWICE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1A7BEF6-C324-4AF1-9231-4A6C88E4D2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213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905DF2-244A-4B11-8028-15DD5395A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48102"/>
          </a:xfrm>
        </p:spPr>
        <p:txBody>
          <a:bodyPr/>
          <a:lstStyle/>
          <a:p>
            <a:endParaRPr lang="pl-PL" sz="4000" b="1" dirty="0">
              <a:latin typeface="Arial Black" panose="020B0A0402010202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9AEFF86-B31B-4442-8FC3-F724FFF0A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749754"/>
            <a:ext cx="9218645" cy="1778841"/>
          </a:xfrm>
        </p:spPr>
        <p:txBody>
          <a:bodyPr/>
          <a:lstStyle/>
          <a:p>
            <a:r>
              <a:rPr lang="pl-PL" sz="2000" dirty="0"/>
              <a:t>Zabytki:</a:t>
            </a:r>
          </a:p>
          <a:p>
            <a:r>
              <a:rPr lang="pl-PL" sz="2000" dirty="0">
                <a:effectLst/>
                <a:latin typeface="Segoe UI" panose="020B0502040204020203" pitchFamily="34" charset="0"/>
              </a:rPr>
              <a:t>• cmentarz ewangelicki, z XVI w.</a:t>
            </a:r>
            <a:br>
              <a:rPr lang="pl-PL" sz="2000" dirty="0">
                <a:effectLst/>
                <a:latin typeface="Segoe UI" panose="020B0502040204020203" pitchFamily="34" charset="0"/>
              </a:rPr>
            </a:br>
            <a:r>
              <a:rPr lang="pl-PL" sz="2000" dirty="0">
                <a:effectLst/>
                <a:latin typeface="Segoe UI" panose="020B0502040204020203" pitchFamily="34" charset="0"/>
              </a:rPr>
              <a:t>• zespół pałacowy:</a:t>
            </a:r>
            <a:br>
              <a:rPr lang="pl-PL" sz="2000" dirty="0">
                <a:effectLst/>
                <a:latin typeface="Segoe UI" panose="020B0502040204020203" pitchFamily="34" charset="0"/>
              </a:rPr>
            </a:br>
            <a:r>
              <a:rPr lang="pl-PL" sz="2000" dirty="0">
                <a:effectLst/>
                <a:latin typeface="Segoe UI" panose="020B0502040204020203" pitchFamily="34" charset="0"/>
              </a:rPr>
              <a:t>◦ </a:t>
            </a:r>
            <a:r>
              <a:rPr lang="pl-PL" sz="2000" dirty="0">
                <a:effectLst/>
                <a:latin typeface="Segoe UI" panose="020B0502040204020203" pitchFamily="34" charset="0"/>
                <a:hlinkClick r:id="rId2" tooltip="https://pl.m.wikipedia.org/wiki/pa%c5%82ac_w_pielaszkowicach"/>
              </a:rPr>
              <a:t>pałac</a:t>
            </a:r>
            <a:r>
              <a:rPr lang="pl-PL" sz="2000" dirty="0">
                <a:effectLst/>
                <a:latin typeface="Segoe UI" panose="020B0502040204020203" pitchFamily="34" charset="0"/>
              </a:rPr>
              <a:t> w ruinie, z 1570 r., przebudowany w pierwszej połowie XVIII w.</a:t>
            </a:r>
            <a:br>
              <a:rPr lang="pl-PL" sz="2000" dirty="0">
                <a:effectLst/>
                <a:latin typeface="Segoe UI" panose="020B0502040204020203" pitchFamily="34" charset="0"/>
              </a:rPr>
            </a:br>
            <a:r>
              <a:rPr lang="pl-PL" sz="2000" dirty="0">
                <a:effectLst/>
                <a:latin typeface="Segoe UI" panose="020B0502040204020203" pitchFamily="34" charset="0"/>
              </a:rPr>
              <a:t>◦ oficyna mieszkalna, z połowy XVIII w.</a:t>
            </a:r>
            <a:br>
              <a:rPr lang="pl-PL" sz="2000" dirty="0">
                <a:effectLst/>
                <a:latin typeface="Segoe UI" panose="020B0502040204020203" pitchFamily="34" charset="0"/>
              </a:rPr>
            </a:br>
            <a:r>
              <a:rPr lang="pl-PL" sz="2000" dirty="0">
                <a:effectLst/>
                <a:latin typeface="Segoe UI" panose="020B0502040204020203" pitchFamily="34" charset="0"/>
              </a:rPr>
              <a:t>◦ oficyna mieszkalno-gospodarcza, z drugiej połowy XIX w.</a:t>
            </a:r>
            <a:br>
              <a:rPr lang="pl-PL" sz="2000" dirty="0">
                <a:effectLst/>
                <a:latin typeface="Segoe UI" panose="020B0502040204020203" pitchFamily="34" charset="0"/>
              </a:rPr>
            </a:br>
            <a:r>
              <a:rPr lang="pl-PL" sz="2000" dirty="0">
                <a:effectLst/>
                <a:latin typeface="Segoe UI" panose="020B0502040204020203" pitchFamily="34" charset="0"/>
              </a:rPr>
              <a:t>◦ altana, drewniana, z drugiej połowy XIX w.</a:t>
            </a:r>
            <a:br>
              <a:rPr lang="pl-PL" sz="2000" dirty="0">
                <a:effectLst/>
                <a:latin typeface="Segoe UI" panose="020B0502040204020203" pitchFamily="34" charset="0"/>
              </a:rPr>
            </a:br>
            <a:r>
              <a:rPr lang="pl-PL" sz="2000" dirty="0">
                <a:effectLst/>
                <a:latin typeface="Segoe UI" panose="020B0502040204020203" pitchFamily="34" charset="0"/>
              </a:rPr>
              <a:t>◦ spichrz, z początku XX w.</a:t>
            </a:r>
            <a:br>
              <a:rPr lang="pl-PL" sz="2000" dirty="0">
                <a:effectLst/>
                <a:latin typeface="Segoe UI" panose="020B0502040204020203" pitchFamily="34" charset="0"/>
              </a:rPr>
            </a:br>
            <a:r>
              <a:rPr lang="pl-PL" sz="2000" dirty="0">
                <a:effectLst/>
                <a:latin typeface="Segoe UI" panose="020B0502040204020203" pitchFamily="34" charset="0"/>
              </a:rPr>
              <a:t>◦ park ze stawami hodowlanymi, z trzeciej ćwierci XVIII w., zmiany drugiej połowie XIX w. </a:t>
            </a:r>
            <a:br>
              <a:rPr lang="pl-PL" sz="2000" dirty="0"/>
            </a:br>
            <a:endParaRPr lang="pl-PL" sz="2000" dirty="0"/>
          </a:p>
          <a:p>
            <a:endParaRPr lang="pl-PL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71BB758A-F564-4D5F-B6FE-61BD86762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546" y="3588049"/>
            <a:ext cx="4542453" cy="300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13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67D985-0FC2-4DB4-8B62-8C45B48B7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2387600"/>
          </a:xfrm>
        </p:spPr>
        <p:txBody>
          <a:bodyPr/>
          <a:lstStyle/>
          <a:p>
            <a:r>
              <a:rPr lang="pl-PL" sz="9600" dirty="0">
                <a:latin typeface="Arial Black" panose="020B0A04020102020204" pitchFamily="34" charset="0"/>
              </a:rPr>
              <a:t>Sokolniki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D9FB815-891E-46E4-885B-8BC8F1AC0D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1377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51AB5F-D8F1-42C7-9B7D-0C78C5D34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376196" y="0"/>
            <a:ext cx="9144000" cy="1111996"/>
          </a:xfrm>
        </p:spPr>
        <p:txBody>
          <a:bodyPr/>
          <a:lstStyle/>
          <a:p>
            <a:r>
              <a:rPr lang="pl-PL" dirty="0">
                <a:latin typeface="Arial Black" panose="020B0A04020102020204" pitchFamily="34" charset="0"/>
              </a:rPr>
              <a:t>Historia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13B0F0E-61CB-442C-9900-B73431C1E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737" y="1316038"/>
            <a:ext cx="5772541" cy="1655762"/>
          </a:xfrm>
        </p:spPr>
        <p:txBody>
          <a:bodyPr/>
          <a:lstStyle/>
          <a:p>
            <a:r>
              <a:rPr lang="pl-PL" b="0" i="0" dirty="0">
                <a:effectLst/>
                <a:latin typeface="Arial  "/>
              </a:rPr>
              <a:t>W dokumencie z 1217 roku wydanym przez biskupa wrocławskiego Lorenza miejscowość wymieniona jest w zlatynizowanej formie „</a:t>
            </a:r>
            <a:r>
              <a:rPr lang="pl-PL" b="0" i="0" dirty="0" err="1">
                <a:effectLst/>
                <a:latin typeface="Arial  "/>
              </a:rPr>
              <a:t>Socolnici</a:t>
            </a:r>
            <a:r>
              <a:rPr lang="pl-PL" b="0" i="0" dirty="0">
                <a:effectLst/>
                <a:latin typeface="Arial  "/>
              </a:rPr>
              <a:t>”. Nazwę miejscowości w zlatynizowanej staropolskiej formie "</a:t>
            </a:r>
            <a:r>
              <a:rPr lang="pl-PL" b="0" i="0" dirty="0" err="1">
                <a:effectLst/>
                <a:latin typeface="Arial  "/>
              </a:rPr>
              <a:t>Socolnicz</a:t>
            </a:r>
            <a:r>
              <a:rPr lang="pl-PL" b="0" i="0" dirty="0">
                <a:effectLst/>
                <a:latin typeface="Arial  "/>
              </a:rPr>
              <a:t>" wymienia spisany około 1300 roku średniowieczny łaciński utwór opisujący żywot świętej Jadwigi Vita </a:t>
            </a:r>
            <a:r>
              <a:rPr lang="pl-PL" b="0" i="0" dirty="0" err="1">
                <a:effectLst/>
                <a:latin typeface="Arial  "/>
              </a:rPr>
              <a:t>Sanctae</a:t>
            </a:r>
            <a:r>
              <a:rPr lang="pl-PL" b="0" i="0" dirty="0">
                <a:effectLst/>
                <a:latin typeface="Arial  "/>
              </a:rPr>
              <a:t> </a:t>
            </a:r>
            <a:r>
              <a:rPr lang="pl-PL" b="0" i="0" dirty="0" err="1">
                <a:effectLst/>
                <a:latin typeface="Arial  "/>
              </a:rPr>
              <a:t>Hedwigis</a:t>
            </a:r>
            <a:r>
              <a:rPr lang="pl-PL" b="0" i="0" dirty="0">
                <a:effectLst/>
                <a:latin typeface="Arial  "/>
              </a:rPr>
              <a:t>.</a:t>
            </a:r>
            <a:endParaRPr lang="pl-PL" dirty="0">
              <a:latin typeface="Arial  "/>
            </a:endParaRPr>
          </a:p>
        </p:txBody>
      </p:sp>
    </p:spTree>
    <p:extLst>
      <p:ext uri="{BB962C8B-B14F-4D97-AF65-F5344CB8AC3E}">
        <p14:creationId xmlns:p14="http://schemas.microsoft.com/office/powerpoint/2010/main" val="1566255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1B168F-4C5C-42E2-9164-0C677F524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2387600"/>
          </a:xfrm>
        </p:spPr>
        <p:txBody>
          <a:bodyPr/>
          <a:lstStyle/>
          <a:p>
            <a:r>
              <a:rPr lang="pl-PL" sz="9600" dirty="0">
                <a:latin typeface="Arial Black" panose="020B0A04020102020204" pitchFamily="34" charset="0"/>
              </a:rPr>
              <a:t>LASEK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805D96D-5D92-44FE-BDCA-95011927CF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2342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7F3358-EA7D-499D-9754-5BF3B0C30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96278" y="0"/>
            <a:ext cx="9144000" cy="1018690"/>
          </a:xfrm>
        </p:spPr>
        <p:txBody>
          <a:bodyPr/>
          <a:lstStyle/>
          <a:p>
            <a:r>
              <a:rPr lang="pl-PL" dirty="0">
                <a:latin typeface="Arial Black" panose="020B0A04020102020204" pitchFamily="34" charset="0"/>
              </a:rPr>
              <a:t>Historia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9124F8C-5593-480D-9FC3-D0CA94D2F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8620" y="1213402"/>
            <a:ext cx="7433388" cy="1655762"/>
          </a:xfrm>
        </p:spPr>
        <p:txBody>
          <a:bodyPr/>
          <a:lstStyle/>
          <a:p>
            <a:r>
              <a:rPr lang="pl-PL" b="0" i="0" dirty="0">
                <a:effectLst/>
                <a:latin typeface="Arial  "/>
              </a:rPr>
              <a:t>Wieś ma metrykę średniowieczną i jest notowana od XIII wieku. W 1250 zanotowana jako </a:t>
            </a:r>
            <a:r>
              <a:rPr lang="pl-PL" b="0" i="0" dirty="0" err="1">
                <a:effectLst/>
                <a:latin typeface="Arial  "/>
              </a:rPr>
              <a:t>Javore</a:t>
            </a:r>
            <a:r>
              <a:rPr lang="pl-PL" b="0" i="0" dirty="0">
                <a:effectLst/>
                <a:latin typeface="Arial  "/>
              </a:rPr>
              <a:t>, 1385 </a:t>
            </a:r>
            <a:r>
              <a:rPr lang="pl-PL" b="0" i="0" dirty="0" err="1">
                <a:effectLst/>
                <a:latin typeface="Arial  "/>
              </a:rPr>
              <a:t>Forstchein</a:t>
            </a:r>
            <a:r>
              <a:rPr lang="pl-PL" b="0" i="0" dirty="0">
                <a:effectLst/>
                <a:latin typeface="Arial  "/>
              </a:rPr>
              <a:t>, 1386 </a:t>
            </a:r>
            <a:r>
              <a:rPr lang="pl-PL" b="0" i="0" dirty="0" err="1">
                <a:effectLst/>
                <a:latin typeface="Arial  "/>
              </a:rPr>
              <a:t>Forstchyn</a:t>
            </a:r>
            <a:r>
              <a:rPr lang="pl-PL" b="0" i="0" dirty="0">
                <a:effectLst/>
                <a:latin typeface="Arial  "/>
              </a:rPr>
              <a:t>, 1387 </a:t>
            </a:r>
            <a:r>
              <a:rPr lang="pl-PL" b="0" i="0" dirty="0" err="1">
                <a:effectLst/>
                <a:latin typeface="Arial  "/>
              </a:rPr>
              <a:t>Furstchein</a:t>
            </a:r>
            <a:r>
              <a:rPr lang="pl-PL" b="0" i="0" dirty="0">
                <a:effectLst/>
                <a:latin typeface="Arial  "/>
              </a:rPr>
              <a:t>, 1687 </a:t>
            </a:r>
            <a:r>
              <a:rPr lang="pl-PL" b="0" i="0" dirty="0" err="1">
                <a:effectLst/>
                <a:latin typeface="Arial  "/>
              </a:rPr>
              <a:t>Ferstichen</a:t>
            </a:r>
            <a:r>
              <a:rPr lang="pl-PL" b="0" i="0" dirty="0">
                <a:effectLst/>
                <a:latin typeface="Arial  "/>
              </a:rPr>
              <a:t>, 1785 </a:t>
            </a:r>
            <a:r>
              <a:rPr lang="pl-PL" b="0" i="0" dirty="0" err="1">
                <a:effectLst/>
                <a:latin typeface="Arial  "/>
              </a:rPr>
              <a:t>Forstchen</a:t>
            </a:r>
            <a:r>
              <a:rPr lang="pl-PL" b="0" i="0" dirty="0">
                <a:effectLst/>
                <a:latin typeface="Arial  "/>
              </a:rPr>
              <a:t>. Miejscowość początkowo nazywała się prawdopodobnie Jaworze co oznaczało lasek jaworowy. Od IV wieku nazwa notowana po niemiecku </a:t>
            </a:r>
            <a:r>
              <a:rPr lang="pl-PL" b="0" i="0" dirty="0" err="1">
                <a:effectLst/>
                <a:latin typeface="Arial  "/>
              </a:rPr>
              <a:t>Forstchein</a:t>
            </a:r>
            <a:r>
              <a:rPr lang="pl-PL" b="0" i="0" dirty="0">
                <a:effectLst/>
                <a:latin typeface="Arial  "/>
              </a:rPr>
              <a:t> od </a:t>
            </a:r>
            <a:r>
              <a:rPr lang="pl-PL" b="0" i="0" dirty="0" err="1">
                <a:effectLst/>
                <a:latin typeface="Arial  "/>
              </a:rPr>
              <a:t>Forst</a:t>
            </a:r>
            <a:r>
              <a:rPr lang="pl-PL" b="0" i="0" dirty="0">
                <a:effectLst/>
                <a:latin typeface="Arial  "/>
              </a:rPr>
              <a:t> czyli las. Po 1945 roku polska nazwa Lasek.</a:t>
            </a:r>
            <a:endParaRPr lang="pl-PL" dirty="0">
              <a:latin typeface="Arial  "/>
            </a:endParaRPr>
          </a:p>
        </p:txBody>
      </p:sp>
    </p:spTree>
    <p:extLst>
      <p:ext uri="{BB962C8B-B14F-4D97-AF65-F5344CB8AC3E}">
        <p14:creationId xmlns:p14="http://schemas.microsoft.com/office/powerpoint/2010/main" val="418726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0466AB-243A-4D1E-A8BA-3AEC728F3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92951"/>
            <a:ext cx="9144000" cy="2387600"/>
          </a:xfrm>
        </p:spPr>
        <p:txBody>
          <a:bodyPr/>
          <a:lstStyle/>
          <a:p>
            <a:r>
              <a:rPr lang="pl-PL" sz="9600" dirty="0">
                <a:latin typeface="Arial Black" panose="020B0A04020102020204" pitchFamily="34" charset="0"/>
              </a:rPr>
              <a:t>ŁAGIEWNIKI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A7EACF0-7D91-4F18-B273-CE879C040F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1311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79BDA7-CEEE-4313-A623-7CA6A7A81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81469" y="0"/>
            <a:ext cx="9144000" cy="965718"/>
          </a:xfrm>
        </p:spPr>
        <p:txBody>
          <a:bodyPr/>
          <a:lstStyle/>
          <a:p>
            <a:r>
              <a:rPr lang="pl-PL" dirty="0">
                <a:latin typeface="Arial Black" panose="020B0A04020102020204" pitchFamily="34" charset="0"/>
              </a:rPr>
              <a:t>Nazwa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91B0271-1DBE-4BCF-B3AA-EFC6AB29A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658" y="1072722"/>
            <a:ext cx="3485745" cy="1655762"/>
          </a:xfrm>
        </p:spPr>
        <p:txBody>
          <a:bodyPr/>
          <a:lstStyle/>
          <a:p>
            <a:r>
              <a:rPr lang="pl-PL" b="0" i="0" dirty="0">
                <a:effectLst/>
                <a:latin typeface="Arial  "/>
              </a:rPr>
              <a:t>Nazwa miejscowości pochodzi od nazwy wczesnośredniowiecznego zawodu </a:t>
            </a:r>
            <a:r>
              <a:rPr lang="pl-PL" b="0" i="0" dirty="0" err="1">
                <a:effectLst/>
                <a:latin typeface="Arial  "/>
              </a:rPr>
              <a:t>łagiewnika</a:t>
            </a:r>
            <a:r>
              <a:rPr lang="pl-PL" b="0" i="0" dirty="0">
                <a:effectLst/>
                <a:latin typeface="Arial  "/>
              </a:rPr>
              <a:t> polegającego na wyrabianiu drewnianych lub glinianych naczyń.</a:t>
            </a:r>
            <a:endParaRPr lang="pl-PL" dirty="0">
              <a:latin typeface="Arial  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6FE764D-9E91-431B-AB12-5073B6C11BD5}"/>
              </a:ext>
            </a:extLst>
          </p:cNvPr>
          <p:cNvSpPr txBox="1"/>
          <p:nvPr/>
        </p:nvSpPr>
        <p:spPr>
          <a:xfrm>
            <a:off x="6890426" y="0"/>
            <a:ext cx="53015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latin typeface="Arial Black" panose="020B0A04020102020204" pitchFamily="34" charset="0"/>
              </a:rPr>
              <a:t>Zabytki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F0E601E-1694-44ED-9E08-DF9A67B1D96A}"/>
              </a:ext>
            </a:extLst>
          </p:cNvPr>
          <p:cNvSpPr txBox="1"/>
          <p:nvPr/>
        </p:nvSpPr>
        <p:spPr>
          <a:xfrm>
            <a:off x="6890426" y="965718"/>
            <a:ext cx="3939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Arial  "/>
              </a:rPr>
              <a:t>Krzyż pokutny</a:t>
            </a:r>
          </a:p>
        </p:txBody>
      </p:sp>
      <p:pic>
        <p:nvPicPr>
          <p:cNvPr id="2050" name="Picture 2" descr="Otwórz zdjęcie">
            <a:extLst>
              <a:ext uri="{FF2B5EF4-FFF2-40B4-BE49-F238E27FC236}">
                <a16:creationId xmlns:a16="http://schemas.microsoft.com/office/drawing/2014/main" id="{E5E06C2C-CDB2-40EB-BF9F-52C60834F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025" y="1427383"/>
            <a:ext cx="3485744" cy="522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0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00AFBA-38EF-496A-8B8B-401D43272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1197"/>
            <a:ext cx="9144000" cy="2387600"/>
          </a:xfrm>
        </p:spPr>
        <p:txBody>
          <a:bodyPr/>
          <a:lstStyle/>
          <a:p>
            <a:r>
              <a:rPr lang="pl-PL" sz="9600" dirty="0">
                <a:latin typeface="Arial Black" panose="020B0A04020102020204" pitchFamily="34" charset="0"/>
              </a:rPr>
              <a:t>PIEKARY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8582358-E54D-4297-B338-F903B58846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8468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FBD64119-2B4F-4706-872D-06683BE7E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1451" y="742232"/>
            <a:ext cx="7710549" cy="1655762"/>
          </a:xfrm>
        </p:spPr>
        <p:txBody>
          <a:bodyPr/>
          <a:lstStyle/>
          <a:p>
            <a:r>
              <a:rPr lang="pl-PL" dirty="0"/>
              <a:t>Zabytki:</a:t>
            </a:r>
          </a:p>
          <a:p>
            <a:r>
              <a:rPr lang="pl-PL" dirty="0"/>
              <a:t>-kościół parafialny pw. Św. Marcina, z początku XIII w. Rozbudowany </a:t>
            </a:r>
          </a:p>
          <a:p>
            <a:r>
              <a:rPr lang="pl-PL" dirty="0"/>
              <a:t>W 1857 </a:t>
            </a:r>
            <a:r>
              <a:rPr lang="pl-PL" dirty="0" err="1"/>
              <a:t>roku-XIX</a:t>
            </a:r>
            <a:r>
              <a:rPr lang="pl-PL" dirty="0"/>
              <a:t> w. </a:t>
            </a:r>
          </a:p>
          <a:p>
            <a:r>
              <a:rPr lang="pl-PL" dirty="0"/>
              <a:t>-cmentarz przykościelny</a:t>
            </a:r>
          </a:p>
          <a:p>
            <a:r>
              <a:rPr lang="pl-PL" dirty="0"/>
              <a:t>Historia:</a:t>
            </a:r>
          </a:p>
          <a:p>
            <a:r>
              <a:rPr lang="pl-PL" dirty="0"/>
              <a:t>W latach 1975-1998 miejscowość administracyjnie należała do województwa Legnickiego.</a:t>
            </a:r>
          </a:p>
          <a:p>
            <a:r>
              <a:rPr lang="pl-PL" dirty="0"/>
              <a:t>Przemysł spożywczy:</a:t>
            </a:r>
          </a:p>
          <a:p>
            <a:r>
              <a:rPr lang="pl-PL" dirty="0"/>
              <a:t>Istnieje tu młyn produkujący mąki Bolesławieckie. Wchodzi on w skład „Dolnośląskie młyny S.A”. Znajduje się tu także siedziba zarządu tej firmy.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FC324DB-256D-46D8-86BB-59B35CE58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2" y="139608"/>
            <a:ext cx="1900379" cy="28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1915D6B-06E1-4DD9-B468-1A58D8D45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2" y="4166182"/>
            <a:ext cx="3420488" cy="255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87D2066-0ADB-43AB-8FBD-36ADE13AA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22" y="1136793"/>
            <a:ext cx="2281057" cy="343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25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50298B-B610-4471-BA84-18D552561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80873" y="0"/>
            <a:ext cx="9144000" cy="1000028"/>
          </a:xfrm>
        </p:spPr>
        <p:txBody>
          <a:bodyPr/>
          <a:lstStyle/>
          <a:p>
            <a:r>
              <a:rPr lang="pl-PL" dirty="0">
                <a:latin typeface="Arial Black" panose="020B0A04020102020204" pitchFamily="34" charset="0"/>
              </a:rPr>
              <a:t>Nazwa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8C8BF37-403B-43BF-8267-2DD0DC9D0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348" y="878295"/>
            <a:ext cx="3349558" cy="1655762"/>
          </a:xfrm>
        </p:spPr>
        <p:txBody>
          <a:bodyPr/>
          <a:lstStyle/>
          <a:p>
            <a:pPr algn="l"/>
            <a:r>
              <a:rPr lang="pl-PL" b="0" i="0" dirty="0">
                <a:effectLst/>
                <a:latin typeface="Arial  "/>
              </a:rPr>
              <a:t>12 listopada 1946 nadano miejscowości polską nazwę Piekary.</a:t>
            </a:r>
          </a:p>
          <a:p>
            <a:br>
              <a:rPr lang="pl-PL" b="0" i="0" dirty="0">
                <a:solidFill>
                  <a:srgbClr val="1C1E21"/>
                </a:solidFill>
                <a:effectLst/>
                <a:latin typeface="Segoe UI Historic" panose="020B0502040204020203" pitchFamily="34" charset="0"/>
              </a:rPr>
            </a:b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5E0BF8A-D757-4DB2-8777-74297FB7B4E6}"/>
              </a:ext>
            </a:extLst>
          </p:cNvPr>
          <p:cNvSpPr txBox="1"/>
          <p:nvPr/>
        </p:nvSpPr>
        <p:spPr>
          <a:xfrm>
            <a:off x="6916565" y="-15635"/>
            <a:ext cx="5087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latin typeface="Arial Black" panose="020B0A04020102020204" pitchFamily="34" charset="0"/>
              </a:rPr>
              <a:t>Historia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6ABF346-08C5-43C2-BEC3-41428E50FA26}"/>
              </a:ext>
            </a:extLst>
          </p:cNvPr>
          <p:cNvSpPr txBox="1"/>
          <p:nvPr/>
        </p:nvSpPr>
        <p:spPr>
          <a:xfrm>
            <a:off x="5720063" y="878295"/>
            <a:ext cx="64719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2400" b="0" i="0" dirty="0">
                <a:effectLst/>
                <a:latin typeface="Arial  "/>
              </a:rPr>
              <a:t>Najstarsze znane wzmianki o miejscowości pochodzą z 1346 roku. W roku tym patronat kościelny nad miejscowością objął klasztor benedyktynów pod wezwaniem Najświętszej Maryi Panny w Strzegomiu, który znajduje się 11 km od Piekar.</a:t>
            </a:r>
          </a:p>
          <a:p>
            <a:br>
              <a:rPr lang="pl-PL" b="0" i="0" dirty="0">
                <a:solidFill>
                  <a:srgbClr val="1C1E21"/>
                </a:solidFill>
                <a:effectLst/>
                <a:latin typeface="Segoe UI Historic" panose="020B0502040204020203" pitchFamily="34" charset="0"/>
              </a:rPr>
            </a:b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D9DD6B4-8896-41F9-9B96-8C85DF7285CD}"/>
              </a:ext>
            </a:extLst>
          </p:cNvPr>
          <p:cNvSpPr txBox="1"/>
          <p:nvPr/>
        </p:nvSpPr>
        <p:spPr>
          <a:xfrm>
            <a:off x="316348" y="2116644"/>
            <a:ext cx="4970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latin typeface="Arial Black" panose="020B0A04020102020204" pitchFamily="34" charset="0"/>
              </a:rPr>
              <a:t>Zabytki</a:t>
            </a:r>
          </a:p>
        </p:txBody>
      </p:sp>
      <p:pic>
        <p:nvPicPr>
          <p:cNvPr id="3074" name="Picture 2" descr="Otwórz zdjęcie">
            <a:extLst>
              <a:ext uri="{FF2B5EF4-FFF2-40B4-BE49-F238E27FC236}">
                <a16:creationId xmlns:a16="http://schemas.microsoft.com/office/drawing/2014/main" id="{C9F3F758-0181-461D-B8AC-AC41A354C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2307"/>
            <a:ext cx="3142034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70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7861A5-1B78-D2EA-900B-1442C6651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77078"/>
            <a:ext cx="9224865" cy="3228391"/>
          </a:xfrm>
        </p:spPr>
        <p:txBody>
          <a:bodyPr/>
          <a:lstStyle/>
          <a:p>
            <a:r>
              <a:rPr lang="pl-PL" sz="9600" dirty="0">
                <a:latin typeface="Arial Black" panose="020B0A04020102020204" pitchFamily="34" charset="0"/>
              </a:rPr>
              <a:t>LUSINA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2BE76BD-4CBF-D42A-A045-1EC016EDC1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125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C9B355-AED7-7F6C-263B-2B6398C5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7444" y="3641816"/>
            <a:ext cx="3414409" cy="912678"/>
          </a:xfrm>
        </p:spPr>
        <p:txBody>
          <a:bodyPr/>
          <a:lstStyle/>
          <a:p>
            <a:r>
              <a:rPr lang="pl-PL" dirty="0">
                <a:latin typeface="Arial Black" panose="020B0A04020102020204" pitchFamily="34" charset="0"/>
              </a:rPr>
              <a:t>Nazwa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BAD908A-8140-218A-C49E-0A56DF855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60141" y="4595354"/>
            <a:ext cx="4581728" cy="1655762"/>
          </a:xfrm>
        </p:spPr>
        <p:txBody>
          <a:bodyPr/>
          <a:lstStyle/>
          <a:p>
            <a:r>
              <a:rPr lang="pl-PL" b="1" i="0" dirty="0">
                <a:effectLst/>
                <a:latin typeface="Arial" panose="020B0604020202020204" pitchFamily="34" charset="0"/>
              </a:rPr>
              <a:t>Lusina</a:t>
            </a:r>
            <a:r>
              <a:rPr lang="pl-PL" b="0" i="0" dirty="0">
                <a:effectLst/>
                <a:latin typeface="Arial" panose="020B0604020202020204" pitchFamily="34" charset="0"/>
              </a:rPr>
              <a:t> (niem</a:t>
            </a:r>
            <a:r>
              <a:rPr lang="pl-PL" b="0" i="0" u="none" strike="noStrike" dirty="0">
                <a:effectLst/>
                <a:latin typeface="Arial" panose="020B0604020202020204" pitchFamily="34" charset="0"/>
                <a:hlinkClick r:id="rId2" tooltip="Język niemieck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pl-PL" b="0" i="0" dirty="0">
                <a:effectLst/>
                <a:latin typeface="Arial" panose="020B0604020202020204" pitchFamily="34" charset="0"/>
              </a:rPr>
              <a:t> </a:t>
            </a:r>
            <a:r>
              <a:rPr lang="pl-PL" b="0" i="1" dirty="0" err="1">
                <a:effectLst/>
                <a:latin typeface="Arial" panose="020B0604020202020204" pitchFamily="34" charset="0"/>
              </a:rPr>
              <a:t>Lüssen</a:t>
            </a:r>
            <a:r>
              <a:rPr lang="pl-PL" b="0" i="0" dirty="0">
                <a:effectLst/>
                <a:latin typeface="Arial" panose="020B0604020202020204" pitchFamily="34" charset="0"/>
              </a:rPr>
              <a:t>) – </a:t>
            </a:r>
            <a:r>
              <a:rPr lang="pl-PL" dirty="0">
                <a:latin typeface="Arial" panose="020B0604020202020204" pitchFamily="34" charset="0"/>
              </a:rPr>
              <a:t>wieś</a:t>
            </a:r>
            <a:r>
              <a:rPr lang="pl-PL" b="0" i="0" dirty="0">
                <a:effectLst/>
                <a:latin typeface="Arial" panose="020B0604020202020204" pitchFamily="34" charset="0"/>
              </a:rPr>
              <a:t> w </a:t>
            </a:r>
            <a:r>
              <a:rPr lang="pl-PL" dirty="0">
                <a:latin typeface="Arial" panose="020B0604020202020204" pitchFamily="34" charset="0"/>
              </a:rPr>
              <a:t>Polsce</a:t>
            </a:r>
            <a:r>
              <a:rPr lang="pl-PL" b="0" i="0" dirty="0">
                <a:effectLst/>
                <a:latin typeface="Arial" panose="020B0604020202020204" pitchFamily="34" charset="0"/>
              </a:rPr>
              <a:t> położona w </a:t>
            </a:r>
            <a:r>
              <a:rPr lang="pl-PL" dirty="0">
                <a:latin typeface="Arial" panose="020B0604020202020204" pitchFamily="34" charset="0"/>
              </a:rPr>
              <a:t>województwie dolnośląskim</a:t>
            </a:r>
            <a:r>
              <a:rPr lang="pl-PL" b="0" i="0" dirty="0">
                <a:effectLst/>
                <a:latin typeface="Arial" panose="020B0604020202020204" pitchFamily="34" charset="0"/>
              </a:rPr>
              <a:t>, w </a:t>
            </a:r>
            <a:r>
              <a:rPr lang="pl-PL" dirty="0">
                <a:latin typeface="Arial" panose="020B0604020202020204" pitchFamily="34" charset="0"/>
              </a:rPr>
              <a:t>powiecie średzkim</a:t>
            </a:r>
            <a:r>
              <a:rPr lang="pl-PL" b="0" i="0" dirty="0">
                <a:effectLst/>
                <a:latin typeface="Arial" panose="020B0604020202020204" pitchFamily="34" charset="0"/>
              </a:rPr>
              <a:t>, w gminie</a:t>
            </a:r>
            <a:r>
              <a:rPr lang="pl-PL" dirty="0">
                <a:latin typeface="Arial" panose="020B0604020202020204" pitchFamily="34" charset="0"/>
              </a:rPr>
              <a:t> Udanin</a:t>
            </a:r>
            <a:r>
              <a:rPr lang="pl-PL" b="0" i="0" dirty="0">
                <a:effectLst/>
                <a:latin typeface="Arial" panose="020B0604020202020204" pitchFamily="34" charset="0"/>
              </a:rPr>
              <a:t>.</a:t>
            </a: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9B4331A-6C65-4CC3-E97D-64AE5D7F8BEB}"/>
              </a:ext>
            </a:extLst>
          </p:cNvPr>
          <p:cNvSpPr txBox="1"/>
          <p:nvPr/>
        </p:nvSpPr>
        <p:spPr>
          <a:xfrm>
            <a:off x="5291847" y="0"/>
            <a:ext cx="3336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latin typeface="Arial Black" panose="020B0A04020102020204" pitchFamily="34" charset="0"/>
              </a:rPr>
              <a:t>Zabytki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7A22090-4BAC-7F00-652D-D356CF575E36}"/>
              </a:ext>
            </a:extLst>
          </p:cNvPr>
          <p:cNvSpPr txBox="1"/>
          <p:nvPr/>
        </p:nvSpPr>
        <p:spPr>
          <a:xfrm>
            <a:off x="6725054" y="1000194"/>
            <a:ext cx="50194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pl-P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kościół filialny pw. Nawiedzenia Najświętszej Marii Panny, z XV w., 1731 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cmentarz parafialny, przy kościele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ogrodzenie, murowane, z XVIII w.</a:t>
            </a:r>
          </a:p>
          <a:p>
            <a:endParaRPr lang="pl-PL" dirty="0"/>
          </a:p>
        </p:txBody>
      </p:sp>
      <p:pic>
        <p:nvPicPr>
          <p:cNvPr id="1026" name="Picture 2" descr="Lusina (województwo dolnośląskie) - Wikiwand">
            <a:extLst>
              <a:ext uri="{FF2B5EF4-FFF2-40B4-BE49-F238E27FC236}">
                <a16:creationId xmlns:a16="http://schemas.microsoft.com/office/drawing/2014/main" id="{E921341D-8679-706E-014C-9BC2851E4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71" y="1015663"/>
            <a:ext cx="5362750" cy="451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27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BE6F2E-7092-9943-BC36-3394862EF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3070"/>
            <a:ext cx="9144000" cy="2387600"/>
          </a:xfrm>
        </p:spPr>
        <p:txBody>
          <a:bodyPr/>
          <a:lstStyle/>
          <a:p>
            <a:r>
              <a:rPr lang="pl-PL" sz="9600" dirty="0">
                <a:latin typeface="Arial Black" panose="020B0A04020102020204" pitchFamily="34" charset="0"/>
              </a:rPr>
              <a:t>KONARY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EAAF666-12E3-02AD-8344-A4997254CE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48391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2051DE-05E0-7838-88D4-DCFE800B4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172" y="102636"/>
            <a:ext cx="3371461" cy="993710"/>
          </a:xfrm>
        </p:spPr>
        <p:txBody>
          <a:bodyPr/>
          <a:lstStyle/>
          <a:p>
            <a:r>
              <a:rPr lang="pl-PL" dirty="0">
                <a:latin typeface="Arial Black" panose="020B0A04020102020204" pitchFamily="34" charset="0"/>
              </a:rPr>
              <a:t>Zabytki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320B520-260C-CB1A-5783-D79EE0900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172" y="1096346"/>
            <a:ext cx="8254482" cy="1655762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kościół parafialny pw. Podwyższenia Krzyża, z końca XIV w., 1500 r., XVII w., XIX w.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cmentarz przykościelny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cmentarz ewangelicki, z 1845 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park dworski, z przełomu XVIII/XIX w.</a:t>
            </a:r>
          </a:p>
          <a:p>
            <a:endParaRPr lang="pl-PL" dirty="0"/>
          </a:p>
        </p:txBody>
      </p:sp>
      <p:pic>
        <p:nvPicPr>
          <p:cNvPr id="2050" name="Picture 2" descr="Konary – Na Szlaku">
            <a:extLst>
              <a:ext uri="{FF2B5EF4-FFF2-40B4-BE49-F238E27FC236}">
                <a16:creationId xmlns:a16="http://schemas.microsoft.com/office/drawing/2014/main" id="{0FAF0170-15F8-C90B-D7ED-46E1E974F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2" y="3325624"/>
            <a:ext cx="4576717" cy="342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onary – Na Szlaku">
            <a:extLst>
              <a:ext uri="{FF2B5EF4-FFF2-40B4-BE49-F238E27FC236}">
                <a16:creationId xmlns:a16="http://schemas.microsoft.com/office/drawing/2014/main" id="{FBF17884-603E-C18D-F544-79C081E36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55" y="1741715"/>
            <a:ext cx="3693832" cy="492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25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CBE026-7B25-B94F-1502-685DD2DFA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2796"/>
            <a:ext cx="9144000" cy="2387600"/>
          </a:xfrm>
        </p:spPr>
        <p:txBody>
          <a:bodyPr/>
          <a:lstStyle/>
          <a:p>
            <a:r>
              <a:rPr lang="pl-PL" sz="9600" dirty="0">
                <a:latin typeface="Arial Black" panose="020B0A04020102020204" pitchFamily="34" charset="0"/>
              </a:rPr>
              <a:t>DAMIANOWO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5EC6B92-EE46-0F10-453C-83EBA84A3B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22338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BE1EF2-39B5-4933-55B8-95B5DB6C5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55" y="139959"/>
            <a:ext cx="2320212" cy="738771"/>
          </a:xfrm>
        </p:spPr>
        <p:txBody>
          <a:bodyPr/>
          <a:lstStyle/>
          <a:p>
            <a:r>
              <a:rPr lang="pl-PL" sz="4400" dirty="0">
                <a:latin typeface="Arial Black" panose="020B0A04020102020204" pitchFamily="34" charset="0"/>
              </a:rPr>
              <a:t>Nazwa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8577BE6-5249-C81B-95D2-6B87B1DBE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878729"/>
            <a:ext cx="3956181" cy="2433637"/>
          </a:xfrm>
        </p:spPr>
        <p:txBody>
          <a:bodyPr/>
          <a:lstStyle/>
          <a:p>
            <a:r>
              <a:rPr lang="pl-PL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 kronice łacińskiej </a:t>
            </a:r>
            <a:r>
              <a:rPr lang="pl-PL" sz="1800" i="1" dirty="0">
                <a:latin typeface="Arial" panose="020B0604020202020204" pitchFamily="34" charset="0"/>
              </a:rPr>
              <a:t>Liber </a:t>
            </a:r>
            <a:r>
              <a:rPr lang="pl-PL" sz="1800" i="1" dirty="0" err="1">
                <a:latin typeface="Arial" panose="020B0604020202020204" pitchFamily="34" charset="0"/>
              </a:rPr>
              <a:t>fundationis</a:t>
            </a:r>
            <a:r>
              <a:rPr lang="pl-PL" sz="1800" i="1" dirty="0">
                <a:latin typeface="Arial" panose="020B0604020202020204" pitchFamily="34" charset="0"/>
              </a:rPr>
              <a:t> </a:t>
            </a:r>
            <a:r>
              <a:rPr lang="pl-PL" sz="1800" i="1" dirty="0" err="1">
                <a:latin typeface="Arial" panose="020B0604020202020204" pitchFamily="34" charset="0"/>
              </a:rPr>
              <a:t>episcopatus</a:t>
            </a:r>
            <a:r>
              <a:rPr lang="pl-PL" sz="1800" i="1" dirty="0">
                <a:latin typeface="Arial" panose="020B0604020202020204" pitchFamily="34" charset="0"/>
              </a:rPr>
              <a:t> </a:t>
            </a:r>
            <a:r>
              <a:rPr lang="pl-PL" sz="1800" i="1" dirty="0" err="1">
                <a:latin typeface="Arial" panose="020B0604020202020204" pitchFamily="34" charset="0"/>
              </a:rPr>
              <a:t>Vratislaviensis</a:t>
            </a:r>
            <a:r>
              <a:rPr lang="pl-PL" sz="1800" dirty="0">
                <a:latin typeface="Arial" panose="020B0604020202020204" pitchFamily="34" charset="0"/>
              </a:rPr>
              <a:t> </a:t>
            </a:r>
            <a:r>
              <a:rPr lang="pl-PL" sz="1800" b="0" i="0" dirty="0">
                <a:effectLst/>
                <a:latin typeface="Arial" panose="020B0604020202020204" pitchFamily="34" charset="0"/>
              </a:rPr>
              <a:t>(pol. </a:t>
            </a:r>
            <a:r>
              <a:rPr lang="pl-PL" sz="1800" b="0" i="1" dirty="0">
                <a:effectLst/>
                <a:latin typeface="Arial" panose="020B0604020202020204" pitchFamily="34" charset="0"/>
              </a:rPr>
              <a:t>Księga uposażeń biskupstwa wrocławskiego</a:t>
            </a:r>
            <a:r>
              <a:rPr lang="pl-PL" sz="1800" b="0" i="0" dirty="0">
                <a:effectLst/>
                <a:latin typeface="Arial" panose="020B0604020202020204" pitchFamily="34" charset="0"/>
              </a:rPr>
              <a:t>) spisanej za czasów biskupa </a:t>
            </a:r>
            <a:r>
              <a:rPr lang="pl-PL" sz="1800" dirty="0">
                <a:latin typeface="Arial" panose="020B0604020202020204" pitchFamily="34" charset="0"/>
              </a:rPr>
              <a:t>Henryka z Wierzbna </a:t>
            </a:r>
            <a:r>
              <a:rPr lang="pl-PL" sz="1800" b="0" i="0" dirty="0">
                <a:effectLst/>
                <a:latin typeface="Arial" panose="020B0604020202020204" pitchFamily="34" charset="0"/>
              </a:rPr>
              <a:t>w latach 1295–1305 miejscowość wymieniona jest w zlatynizowanej formie </a:t>
            </a:r>
            <a:r>
              <a:rPr lang="pl-PL" sz="1800" b="0" i="1" dirty="0" err="1">
                <a:effectLst/>
                <a:latin typeface="Arial" panose="020B0604020202020204" pitchFamily="34" charset="0"/>
              </a:rPr>
              <a:t>Damiani</a:t>
            </a:r>
            <a:r>
              <a:rPr lang="pl-PL" sz="1800" b="0" i="1" dirty="0">
                <a:effectLst/>
                <a:latin typeface="Arial" panose="020B0604020202020204" pitchFamily="34" charset="0"/>
              </a:rPr>
              <a:t> villa</a:t>
            </a:r>
            <a:r>
              <a:rPr lang="pl-PL" sz="1800" b="0" i="0" dirty="0">
                <a:effectLst/>
                <a:latin typeface="Arial" panose="020B0604020202020204" pitchFamily="34" charset="0"/>
              </a:rPr>
              <a:t> czyli </a:t>
            </a:r>
            <a:r>
              <a:rPr lang="pl-PL" sz="1800" b="0" i="1" dirty="0">
                <a:effectLst/>
                <a:latin typeface="Arial" panose="020B0604020202020204" pitchFamily="34" charset="0"/>
              </a:rPr>
              <a:t>Wieś </a:t>
            </a:r>
            <a:r>
              <a:rPr lang="pl-PL" sz="18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Damiana. </a:t>
            </a:r>
            <a:endParaRPr lang="pl-PL" sz="1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2C1B670-9D4F-AB7D-8F7C-AEE14B43D3C5}"/>
              </a:ext>
            </a:extLst>
          </p:cNvPr>
          <p:cNvSpPr txBox="1"/>
          <p:nvPr/>
        </p:nvSpPr>
        <p:spPr>
          <a:xfrm>
            <a:off x="8070979" y="109288"/>
            <a:ext cx="2556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>
                <a:latin typeface="Arial Black" panose="020B0A04020102020204" pitchFamily="34" charset="0"/>
              </a:rPr>
              <a:t>Zabytki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B2A16EC-3FE9-D2DA-958A-50234E8BC5EE}"/>
              </a:ext>
            </a:extLst>
          </p:cNvPr>
          <p:cNvSpPr txBox="1"/>
          <p:nvPr/>
        </p:nvSpPr>
        <p:spPr>
          <a:xfrm>
            <a:off x="4945224" y="1000027"/>
            <a:ext cx="70352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effectLst/>
                <a:latin typeface="Arial" panose="020B0604020202020204" pitchFamily="34" charset="0"/>
              </a:rPr>
              <a:t>kościół pw. św. Michała Archanioła, wzmiankowany w 1318 r. - XIV w., obecny gotycki wzniesiono około 1500 r., powiększony o zakrystię i przebudowany w drugiej połowie XVII w., restaurowany w XIX w., </a:t>
            </a:r>
            <a:r>
              <a:rPr lang="pl-PL" dirty="0">
                <a:latin typeface="Arial" panose="020B0604020202020204" pitchFamily="34" charset="0"/>
              </a:rPr>
              <a:t>orientowany</a:t>
            </a:r>
            <a:r>
              <a:rPr lang="pl-PL" b="0" i="0" dirty="0">
                <a:effectLst/>
                <a:latin typeface="Arial" panose="020B0604020202020204" pitchFamily="34" charset="0"/>
              </a:rPr>
              <a:t>, murowany, jednonawowy, z węższym prezbiterium nakrytym sklepieniem krzyżowo-żebrowym wspartym na dekoracyjnych konsolach. We wnętrzu barokowy ołtarz oraz szereg płyt nagrobnych z XVI-XVIII w. Mury wzniesione z łupków kamiennych, w latach 90. XX wieku wzmocnione (skręcone) śrubami z powodu powiększających się spękań. W ostatnich latach remontowany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cmentarz przykościelny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cmentarz parafialny, z 1888 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zespół dworski: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</a:rPr>
              <a:t>dwór</a:t>
            </a:r>
            <a:r>
              <a:rPr lang="pl-PL" b="0" i="0" dirty="0">
                <a:effectLst/>
                <a:latin typeface="Arial" panose="020B0604020202020204" pitchFamily="34" charset="0"/>
              </a:rPr>
              <a:t>, 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obecnie ruina, z XVIII w. wznosił się na górce, jeszcze za czasów Damianowa Wielkiego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owczarnia, obecnie obora, z 1823 r.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park krajobrazowy, z początku XIX w.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zadrzewienie dębowe, okalające teren dawnych łąk dworskich, z drugiej połowy XVIII w.</a:t>
            </a:r>
          </a:p>
          <a:p>
            <a:endParaRPr lang="pl-PL" dirty="0"/>
          </a:p>
        </p:txBody>
      </p:sp>
      <p:pic>
        <p:nvPicPr>
          <p:cNvPr id="1026" name="Picture 2" descr="Damianowo – Wikipedia, wolna encyklopedia">
            <a:extLst>
              <a:ext uri="{FF2B5EF4-FFF2-40B4-BE49-F238E27FC236}">
                <a16:creationId xmlns:a16="http://schemas.microsoft.com/office/drawing/2014/main" id="{83B62868-FF2D-4B56-02CC-56FE75B00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94" y="3153747"/>
            <a:ext cx="4651870" cy="322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13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53105E-9B43-569F-F792-D89EC7CF5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930" y="1600200"/>
            <a:ext cx="11716139" cy="2387600"/>
          </a:xfrm>
        </p:spPr>
        <p:txBody>
          <a:bodyPr/>
          <a:lstStyle/>
          <a:p>
            <a:r>
              <a:rPr lang="pl-PL" sz="7200" dirty="0">
                <a:latin typeface="Arial Black" panose="020B0A04020102020204" pitchFamily="34" charset="0"/>
              </a:rPr>
              <a:t>DROGOMIŁOWICE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D381A95-CC41-1754-C2C0-A181AA2E3A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33372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53DF03-2794-5597-D0FF-E07CE7298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658" y="54755"/>
            <a:ext cx="3103984" cy="925383"/>
          </a:xfrm>
        </p:spPr>
        <p:txBody>
          <a:bodyPr/>
          <a:lstStyle/>
          <a:p>
            <a:r>
              <a:rPr lang="pl-PL" dirty="0">
                <a:latin typeface="Arial Black" panose="020B0A04020102020204" pitchFamily="34" charset="0"/>
              </a:rPr>
              <a:t>Nazwa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D9076D8-75F5-B4F3-1541-5D0EF04E12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80138"/>
            <a:ext cx="3956180" cy="1655762"/>
          </a:xfrm>
        </p:spPr>
        <p:txBody>
          <a:bodyPr/>
          <a:lstStyle/>
          <a:p>
            <a:r>
              <a:rPr lang="pl-PL" sz="1800" b="0" i="0" dirty="0">
                <a:effectLst/>
                <a:latin typeface="Arial" panose="020B0604020202020204" pitchFamily="34" charset="0"/>
              </a:rPr>
              <a:t>Nazwa należy do grupy nazw</a:t>
            </a:r>
            <a:r>
              <a:rPr lang="pl-PL" sz="1800" dirty="0">
                <a:latin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</a:rPr>
              <a:t>patronomicznych</a:t>
            </a:r>
            <a:r>
              <a:rPr lang="pl-PL" sz="1800" b="0" i="0" dirty="0">
                <a:effectLst/>
                <a:latin typeface="Arial" panose="020B0604020202020204" pitchFamily="34" charset="0"/>
              </a:rPr>
              <a:t> i pochodzi od </a:t>
            </a:r>
            <a:r>
              <a:rPr lang="pl-PL" sz="1800" b="0" i="0" u="none" strike="noStrike" dirty="0">
                <a:effectLst/>
                <a:latin typeface="Arial" panose="020B0604020202020204" pitchFamily="34" charset="0"/>
                <a:hlinkClick r:id="rId2" tooltip="Język staropolsk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staropolskiego</a:t>
            </a:r>
            <a:r>
              <a:rPr lang="pl-PL" sz="1800" b="0" i="0" dirty="0">
                <a:effectLst/>
                <a:latin typeface="Arial" panose="020B0604020202020204" pitchFamily="34" charset="0"/>
              </a:rPr>
              <a:t> imienia męskiego założyciela </a:t>
            </a:r>
            <a:r>
              <a:rPr lang="pl-PL" sz="1800" dirty="0">
                <a:latin typeface="Arial" panose="020B0604020202020204" pitchFamily="34" charset="0"/>
              </a:rPr>
              <a:t>Drogomiła</a:t>
            </a:r>
            <a:r>
              <a:rPr lang="pl-PL" sz="1800" b="0" i="0" dirty="0">
                <a:effectLst/>
                <a:latin typeface="Arial" panose="020B0604020202020204" pitchFamily="34" charset="0"/>
              </a:rPr>
              <a:t>. </a:t>
            </a:r>
            <a:r>
              <a:rPr lang="pl-PL" sz="1800" dirty="0">
                <a:latin typeface="Arial" panose="020B0604020202020204" pitchFamily="34" charset="0"/>
              </a:rPr>
              <a:t>Heinrich Adamy </a:t>
            </a:r>
            <a:r>
              <a:rPr lang="pl-PL" sz="1800" b="0" i="0" dirty="0">
                <a:effectLst/>
                <a:latin typeface="Arial" panose="020B0604020202020204" pitchFamily="34" charset="0"/>
              </a:rPr>
              <a:t>swoim dziele o nazwach miejscowości na Śląsku wydanym w 1888 roku we </a:t>
            </a:r>
            <a:r>
              <a:rPr lang="pl-PL" sz="1800" dirty="0">
                <a:latin typeface="Arial" panose="020B0604020202020204" pitchFamily="34" charset="0"/>
              </a:rPr>
              <a:t>Wrocławiu </a:t>
            </a:r>
            <a:r>
              <a:rPr lang="pl-PL" sz="1800" b="0" i="0" dirty="0">
                <a:effectLst/>
                <a:latin typeface="Arial" panose="020B0604020202020204" pitchFamily="34" charset="0"/>
              </a:rPr>
              <a:t>wymienia jako najstarszą zanotowaną nazwę miejscowości </a:t>
            </a:r>
            <a:r>
              <a:rPr lang="pl-PL" sz="1800" b="0" i="1" dirty="0" err="1">
                <a:effectLst/>
                <a:latin typeface="Arial" panose="020B0604020202020204" pitchFamily="34" charset="0"/>
              </a:rPr>
              <a:t>Drogomilsdorf</a:t>
            </a:r>
            <a:r>
              <a:rPr lang="pl-PL" sz="1800" b="0" i="0" dirty="0">
                <a:effectLst/>
                <a:latin typeface="Arial" panose="020B0604020202020204" pitchFamily="34" charset="0"/>
              </a:rPr>
              <a:t> podając jej znaczenie </a:t>
            </a:r>
            <a:r>
              <a:rPr lang="pl-PL" sz="1800" b="0" i="1" dirty="0">
                <a:effectLst/>
                <a:latin typeface="Arial" panose="020B0604020202020204" pitchFamily="34" charset="0"/>
              </a:rPr>
              <a:t>"</a:t>
            </a:r>
            <a:r>
              <a:rPr lang="pl-PL" sz="1800" b="0" i="1" dirty="0" err="1">
                <a:effectLst/>
                <a:latin typeface="Arial" panose="020B0604020202020204" pitchFamily="34" charset="0"/>
              </a:rPr>
              <a:t>Dorf</a:t>
            </a:r>
            <a:r>
              <a:rPr lang="pl-PL" sz="1800" b="0" i="1" dirty="0">
                <a:effectLst/>
                <a:latin typeface="Arial" panose="020B0604020202020204" pitchFamily="34" charset="0"/>
              </a:rPr>
              <a:t> des </a:t>
            </a:r>
            <a:r>
              <a:rPr lang="pl-PL" sz="1800" b="0" i="1" dirty="0" err="1">
                <a:effectLst/>
                <a:latin typeface="Arial" panose="020B0604020202020204" pitchFamily="34" charset="0"/>
              </a:rPr>
              <a:t>Drogomil</a:t>
            </a:r>
            <a:r>
              <a:rPr lang="pl-PL" sz="1800" b="0" i="1" dirty="0">
                <a:effectLst/>
                <a:latin typeface="Arial" panose="020B0604020202020204" pitchFamily="34" charset="0"/>
              </a:rPr>
              <a:t>"</a:t>
            </a:r>
            <a:r>
              <a:rPr lang="pl-PL" sz="1800" b="0" i="0" dirty="0">
                <a:effectLst/>
                <a:latin typeface="Arial" panose="020B0604020202020204" pitchFamily="34" charset="0"/>
              </a:rPr>
              <a:t> czyli po polsku </a:t>
            </a:r>
            <a:r>
              <a:rPr lang="pl-PL" sz="1800" b="0" i="1" dirty="0">
                <a:effectLst/>
                <a:latin typeface="Arial" panose="020B0604020202020204" pitchFamily="34" charset="0"/>
              </a:rPr>
              <a:t>"Wieś Drogomiła”</a:t>
            </a:r>
            <a:endParaRPr lang="pl-PL" sz="1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F62B8A6-2C6E-6265-5088-05AF02B2BE20}"/>
              </a:ext>
            </a:extLst>
          </p:cNvPr>
          <p:cNvSpPr txBox="1"/>
          <p:nvPr/>
        </p:nvSpPr>
        <p:spPr>
          <a:xfrm>
            <a:off x="5128726" y="62857"/>
            <a:ext cx="2621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>
                <a:latin typeface="Arial Black" panose="020B0A04020102020204" pitchFamily="34" charset="0"/>
              </a:rPr>
              <a:t>Zabytki</a:t>
            </a:r>
            <a:r>
              <a:rPr lang="pl-PL" dirty="0"/>
              <a:t>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E02CD3E-8F51-5D00-FC65-59B572D4C76F}"/>
              </a:ext>
            </a:extLst>
          </p:cNvPr>
          <p:cNvSpPr txBox="1"/>
          <p:nvPr/>
        </p:nvSpPr>
        <p:spPr>
          <a:xfrm>
            <a:off x="5016759" y="832298"/>
            <a:ext cx="43884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effectLst/>
                <a:latin typeface="Arial" panose="020B0604020202020204" pitchFamily="34" charset="0"/>
              </a:rPr>
              <a:t>kościół filialny pw. św. Jerzego, z XV w., XVIII w.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effectLst/>
                <a:latin typeface="Arial" panose="020B0604020202020204" pitchFamily="34" charset="0"/>
              </a:rPr>
              <a:t>zespół pałacowy, z połowy XIX w.: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</a:rPr>
              <a:t>pałac</a:t>
            </a:r>
            <a:endParaRPr lang="pl-PL" b="0" i="0" dirty="0">
              <a:effectLst/>
              <a:latin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l-PL" b="0" i="0" dirty="0">
                <a:effectLst/>
                <a:latin typeface="Arial" panose="020B0604020202020204" pitchFamily="34" charset="0"/>
              </a:rPr>
              <a:t>park</a:t>
            </a:r>
          </a:p>
          <a:p>
            <a:endParaRPr lang="pl-PL" dirty="0"/>
          </a:p>
        </p:txBody>
      </p:sp>
      <p:pic>
        <p:nvPicPr>
          <p:cNvPr id="2050" name="Picture 2" descr="Drogomiłowice - Polskie Zabytki - Katalog zamków, pałaców i dworów w Polsce">
            <a:extLst>
              <a:ext uri="{FF2B5EF4-FFF2-40B4-BE49-F238E27FC236}">
                <a16:creationId xmlns:a16="http://schemas.microsoft.com/office/drawing/2014/main" id="{5521F0F5-0248-1EB1-3FF5-701E9F230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037" y="2428127"/>
            <a:ext cx="4315620" cy="287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ościół św. Józefa Oblubieńca NMP, Drogomiłowice - zdjęcia">
            <a:extLst>
              <a:ext uri="{FF2B5EF4-FFF2-40B4-BE49-F238E27FC236}">
                <a16:creationId xmlns:a16="http://schemas.microsoft.com/office/drawing/2014/main" id="{6EB46201-5893-9C6C-84FC-5E980479B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855" y="2446755"/>
            <a:ext cx="3254245" cy="434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62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E2F5E4-8EED-150F-A1FE-35F172486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8685" y="1840820"/>
            <a:ext cx="9144000" cy="2387600"/>
          </a:xfrm>
        </p:spPr>
        <p:txBody>
          <a:bodyPr/>
          <a:lstStyle/>
          <a:p>
            <a:r>
              <a:rPr lang="pl-PL" sz="9600" dirty="0">
                <a:latin typeface="Arial Black" panose="020B0A04020102020204" pitchFamily="34" charset="0"/>
              </a:rPr>
              <a:t>DŹWIGÓRZ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1A46639-08C3-6C1C-D4D7-6819768F2B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6106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5F0CEA-9072-4D55-ACB8-60EA66D35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730" y="1214438"/>
            <a:ext cx="10344539" cy="2387600"/>
          </a:xfrm>
        </p:spPr>
        <p:txBody>
          <a:bodyPr/>
          <a:lstStyle/>
          <a:p>
            <a:r>
              <a:rPr lang="pl-PL" sz="9600" dirty="0">
                <a:latin typeface="Arial Black" panose="020B0A04020102020204" pitchFamily="34" charset="0"/>
              </a:rPr>
              <a:t>UJAZD DOLNY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B06899A-5D50-4BAF-A3CF-16C3766E6E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39649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8E36D2-555F-64BC-5328-F8E516E1C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" y="228600"/>
            <a:ext cx="3829050" cy="700088"/>
          </a:xfrm>
        </p:spPr>
        <p:txBody>
          <a:bodyPr/>
          <a:lstStyle/>
          <a:p>
            <a:r>
              <a:rPr lang="pl-PL" sz="4400" dirty="0">
                <a:latin typeface="Arial Black" panose="020B0A04020102020204" pitchFamily="34" charset="0"/>
              </a:rPr>
              <a:t>Demografia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344F762-3475-2183-F2BF-4DB066618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5" y="928688"/>
            <a:ext cx="5229224" cy="1655762"/>
          </a:xfrm>
        </p:spPr>
        <p:txBody>
          <a:bodyPr/>
          <a:lstStyle/>
          <a:p>
            <a:r>
              <a:rPr lang="pl-PL" b="0" i="0" dirty="0">
                <a:effectLst/>
                <a:latin typeface="Arial" panose="020B0604020202020204" pitchFamily="34" charset="0"/>
              </a:rPr>
              <a:t>Według </a:t>
            </a:r>
            <a:r>
              <a:rPr lang="pl-PL" dirty="0">
                <a:latin typeface="Arial" panose="020B0604020202020204" pitchFamily="34" charset="0"/>
              </a:rPr>
              <a:t>Narodowego Spisu Powszechnego (III 2011 r.) </a:t>
            </a:r>
            <a:r>
              <a:rPr lang="pl-PL" b="0" i="0" dirty="0">
                <a:effectLst/>
                <a:latin typeface="Arial" panose="020B0604020202020204" pitchFamily="34" charset="0"/>
              </a:rPr>
              <a:t>liczył 64 mieszkańców. Jest najmniejszą miejscowością gminy Udanin.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84AD04B-514C-3BD4-831B-0CF28E827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958" y="3429000"/>
            <a:ext cx="3517167" cy="302331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BBBF3E1-746F-4CF5-6D20-230B6DE12F3E}"/>
              </a:ext>
            </a:extLst>
          </p:cNvPr>
          <p:cNvSpPr txBox="1"/>
          <p:nvPr/>
        </p:nvSpPr>
        <p:spPr>
          <a:xfrm>
            <a:off x="4373783" y="3284538"/>
            <a:ext cx="5608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latin typeface="Arial Black" panose="020B0A04020102020204" pitchFamily="34" charset="0"/>
              </a:rPr>
              <a:t>Położenie na mapie</a:t>
            </a:r>
          </a:p>
        </p:txBody>
      </p:sp>
    </p:spTree>
    <p:extLst>
      <p:ext uri="{BB962C8B-B14F-4D97-AF65-F5344CB8AC3E}">
        <p14:creationId xmlns:p14="http://schemas.microsoft.com/office/powerpoint/2010/main" val="1220755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B1077710-1C35-4F86-8A14-6E49FB0594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8658" y="431570"/>
            <a:ext cx="9144000" cy="1655762"/>
          </a:xfrm>
        </p:spPr>
        <p:txBody>
          <a:bodyPr/>
          <a:lstStyle/>
          <a:p>
            <a:r>
              <a:rPr lang="pl-PL" sz="3200" dirty="0"/>
              <a:t>Zabytki:</a:t>
            </a:r>
          </a:p>
          <a:p>
            <a:r>
              <a:rPr lang="pl-PL" sz="3200" dirty="0"/>
              <a:t>-Pałac z drugiej połowy XIX w.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3909A68-3533-4B95-B508-D80FC913A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19" y="247040"/>
            <a:ext cx="4307140" cy="286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0C2DEFCB-07C0-4A8A-88E5-9D08B4332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19" y="3429000"/>
            <a:ext cx="5098368" cy="318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26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2B1D6A-C226-48EE-ADD4-BF7D3F4A3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0694" y="1710192"/>
            <a:ext cx="9144000" cy="2387600"/>
          </a:xfrm>
        </p:spPr>
        <p:txBody>
          <a:bodyPr/>
          <a:lstStyle/>
          <a:p>
            <a:r>
              <a:rPr lang="pl-PL" sz="9600" dirty="0">
                <a:latin typeface="Arial Black" panose="020B0A04020102020204" pitchFamily="34" charset="0"/>
              </a:rPr>
              <a:t>UDANIN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A68FE5B-E395-4DEE-853F-4CFFD4381E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7568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465618-4D33-48C2-BBB4-48B4B0FEA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108953"/>
          </a:xfrm>
        </p:spPr>
        <p:txBody>
          <a:bodyPr/>
          <a:lstStyle/>
          <a:p>
            <a:endParaRPr lang="pl-PL" b="1" dirty="0">
              <a:latin typeface="Arial Black" panose="020B0A0402010202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0985769-FFCF-4AAA-9FAC-F1F1D7248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5798" y="1089607"/>
            <a:ext cx="8538969" cy="1655762"/>
          </a:xfrm>
        </p:spPr>
        <p:txBody>
          <a:bodyPr/>
          <a:lstStyle/>
          <a:p>
            <a:r>
              <a:rPr lang="pl-PL" sz="1800" dirty="0"/>
              <a:t>Zabytki:</a:t>
            </a:r>
          </a:p>
          <a:p>
            <a:r>
              <a:rPr lang="pl-PL" sz="1800" dirty="0"/>
              <a:t>-Kościół filialny pw. Św. Urszuli. Znajduje się w centrum miejscowości. Kościół gotycki z drugiej połowy XIII w.</a:t>
            </a:r>
          </a:p>
          <a:p>
            <a:r>
              <a:rPr lang="pl-PL" sz="1800" dirty="0"/>
              <a:t>-Cmentarz parafialny z 1887 roku. </a:t>
            </a:r>
          </a:p>
          <a:p>
            <a:r>
              <a:rPr lang="pl-PL" sz="1800" dirty="0"/>
              <a:t>-Park dworski z lat 1840-1860. Część parku odgrodzona została murem.</a:t>
            </a:r>
          </a:p>
          <a:p>
            <a:r>
              <a:rPr lang="pl-PL" sz="1800" dirty="0"/>
              <a:t>-aleja lipowa z przełomu XIX-XX w. </a:t>
            </a:r>
          </a:p>
          <a:p>
            <a:r>
              <a:rPr lang="pl-PL" sz="1800" dirty="0"/>
              <a:t>Inne zabytki:</a:t>
            </a:r>
          </a:p>
          <a:p>
            <a:r>
              <a:rPr lang="pl-PL" sz="1800" dirty="0"/>
              <a:t>-tablica pamiątkowa</a:t>
            </a:r>
          </a:p>
          <a:p>
            <a:r>
              <a:rPr lang="pl-PL" sz="1800" dirty="0"/>
              <a:t>-ogród ozdobny który powstał wraz z secesyjną willą. Wzniesioną w pierwszych latach XX w.</a:t>
            </a:r>
          </a:p>
          <a:p>
            <a:r>
              <a:rPr lang="pl-PL" sz="1800" dirty="0"/>
              <a:t>Nieistniejące:</a:t>
            </a:r>
            <a:br>
              <a:rPr lang="pl-PL" sz="1800" dirty="0"/>
            </a:br>
            <a:r>
              <a:rPr lang="pl-PL" sz="1800" dirty="0"/>
              <a:t>-mauzoleum</a:t>
            </a:r>
          </a:p>
          <a:p>
            <a:r>
              <a:rPr lang="pl-PL" sz="1800" dirty="0"/>
              <a:t>-pałac z XVIII w. przebudowany w latach 1823-1824.</a:t>
            </a:r>
          </a:p>
          <a:p>
            <a:r>
              <a:rPr lang="pl-PL" sz="1800" dirty="0"/>
              <a:t>-cmentarz przy kościele (nieczynny)</a:t>
            </a:r>
          </a:p>
          <a:p>
            <a:endParaRPr lang="pl-PL" sz="1800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DC85962-6E8A-4A6F-B8EC-4A2857A9C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7" y="262646"/>
            <a:ext cx="3254713" cy="205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B535D81F-D753-4FA4-A871-048569DBF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33" y="2024974"/>
            <a:ext cx="2136012" cy="271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19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157BB4-1A6D-48FC-B1F7-DEDF36077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392" y="1682198"/>
            <a:ext cx="10307216" cy="2387600"/>
          </a:xfrm>
        </p:spPr>
        <p:txBody>
          <a:bodyPr/>
          <a:lstStyle/>
          <a:p>
            <a:r>
              <a:rPr lang="pl-PL" sz="9600" dirty="0">
                <a:latin typeface="Arial Black" panose="020B0A04020102020204" pitchFamily="34" charset="0"/>
              </a:rPr>
              <a:t>PICHOROWICE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85DBDD1-3D82-45C1-A215-1093B0D393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9919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F93BC6-47EC-427C-B345-66F00DC50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992"/>
            <a:ext cx="9144000" cy="878730"/>
          </a:xfrm>
        </p:spPr>
        <p:txBody>
          <a:bodyPr/>
          <a:lstStyle/>
          <a:p>
            <a:endParaRPr lang="pl-PL" b="1" dirty="0">
              <a:latin typeface="Arial Black" panose="020B0A0402010202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3B9C6BA-0DCD-4632-B96A-CB1AB57A0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2247" y="870389"/>
            <a:ext cx="9144000" cy="1655762"/>
          </a:xfrm>
        </p:spPr>
        <p:txBody>
          <a:bodyPr/>
          <a:lstStyle/>
          <a:p>
            <a:r>
              <a:rPr lang="pl-PL" dirty="0"/>
              <a:t>Zabytki:</a:t>
            </a:r>
          </a:p>
          <a:p>
            <a:r>
              <a:rPr lang="pl-PL" dirty="0"/>
              <a:t>-kościół parafialny pw. Św. Mikołaja z XV w- wieża z 1821 roku. Dokładnie 201 lat temu.</a:t>
            </a:r>
          </a:p>
          <a:p>
            <a:r>
              <a:rPr lang="pl-PL" dirty="0"/>
              <a:t>-cmentarz przykościelny z XIV w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A196A47-87DA-457B-B4B8-E05D35E1B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81" y="124407"/>
            <a:ext cx="2985827" cy="260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2C58C1A5-DAE4-406E-A79C-A693292BA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81" y="4124132"/>
            <a:ext cx="3928529" cy="260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3AD6632B-93D1-46DD-82CC-36305F499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92" y="2478931"/>
            <a:ext cx="298582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91DAE8EB-90B6-4E45-A386-76ACD8E43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832" y="3928967"/>
            <a:ext cx="6102119" cy="279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397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1442</Words>
  <Application>Microsoft Office PowerPoint</Application>
  <PresentationFormat>Widescreen</PresentationFormat>
  <Paragraphs>120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Motyw pakietu Office</vt:lpstr>
      <vt:lpstr>GMINA UDANIN</vt:lpstr>
      <vt:lpstr>UJAZD GÓRNY</vt:lpstr>
      <vt:lpstr>PowerPoint Presentation</vt:lpstr>
      <vt:lpstr>UJAZD DOLNY</vt:lpstr>
      <vt:lpstr>PowerPoint Presentation</vt:lpstr>
      <vt:lpstr>UDANIN</vt:lpstr>
      <vt:lpstr>PowerPoint Presentation</vt:lpstr>
      <vt:lpstr>PICHOROWICE</vt:lpstr>
      <vt:lpstr>PowerPoint Presentation</vt:lpstr>
      <vt:lpstr>JAROSŁAW</vt:lpstr>
      <vt:lpstr>PowerPoint Presentation</vt:lpstr>
      <vt:lpstr>JAROSTÓW</vt:lpstr>
      <vt:lpstr>PowerPoint Presentation</vt:lpstr>
      <vt:lpstr>GOŚCISŁAW</vt:lpstr>
      <vt:lpstr>PowerPoint Presentation</vt:lpstr>
      <vt:lpstr>PowerPoint Presentation</vt:lpstr>
      <vt:lpstr>RÓŻANA</vt:lpstr>
      <vt:lpstr>PowerPoint Presentation</vt:lpstr>
      <vt:lpstr>KARNICE</vt:lpstr>
      <vt:lpstr>PowerPoint Presentation</vt:lpstr>
      <vt:lpstr>PIELASZKOWICE</vt:lpstr>
      <vt:lpstr>PowerPoint Presentation</vt:lpstr>
      <vt:lpstr>Sokolniki</vt:lpstr>
      <vt:lpstr>Historia</vt:lpstr>
      <vt:lpstr>LASEK</vt:lpstr>
      <vt:lpstr>Historia</vt:lpstr>
      <vt:lpstr>ŁAGIEWNIKI</vt:lpstr>
      <vt:lpstr>Nazwa</vt:lpstr>
      <vt:lpstr>PIEKARY</vt:lpstr>
      <vt:lpstr>Nazwa</vt:lpstr>
      <vt:lpstr>LUSINA</vt:lpstr>
      <vt:lpstr>Nazwa</vt:lpstr>
      <vt:lpstr>KONARY</vt:lpstr>
      <vt:lpstr>Zabytki</vt:lpstr>
      <vt:lpstr>DAMIANOWO</vt:lpstr>
      <vt:lpstr>Nazwa</vt:lpstr>
      <vt:lpstr>DROGOMIŁOWICE</vt:lpstr>
      <vt:lpstr>Nazwa</vt:lpstr>
      <vt:lpstr>DŹWIGÓRZ</vt:lpstr>
      <vt:lpstr>Demografia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Ola Mielczarek</dc:creator>
  <cp:lastModifiedBy>Ola Mielczarek</cp:lastModifiedBy>
  <cp:revision>24</cp:revision>
  <dcterms:created xsi:type="dcterms:W3CDTF">2022-01-05T13:47:35Z</dcterms:created>
  <dcterms:modified xsi:type="dcterms:W3CDTF">2022-06-16T18:53:17Z</dcterms:modified>
</cp:coreProperties>
</file>