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9" r:id="rId5"/>
    <p:sldId id="260" r:id="rId6"/>
    <p:sldId id="262" r:id="rId7"/>
    <p:sldId id="272" r:id="rId8"/>
    <p:sldId id="273" r:id="rId9"/>
    <p:sldId id="274" r:id="rId10"/>
    <p:sldId id="268" r:id="rId11"/>
    <p:sldId id="270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423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026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775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88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632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013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895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598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96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373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84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5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154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8351" y="1740189"/>
            <a:ext cx="9144000" cy="2387600"/>
          </a:xfrm>
        </p:spPr>
        <p:txBody>
          <a:bodyPr>
            <a:normAutofit/>
          </a:bodyPr>
          <a:lstStyle/>
          <a:p>
            <a:r>
              <a:rPr lang="sk-SK" sz="11500" u="sng" dirty="0">
                <a:solidFill>
                  <a:srgbClr val="E5F2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Zámená</a:t>
            </a:r>
          </a:p>
        </p:txBody>
      </p:sp>
      <p:sp>
        <p:nvSpPr>
          <p:cNvPr id="4" name="TextBox 3"/>
          <p:cNvSpPr txBox="1"/>
          <p:nvPr/>
        </p:nvSpPr>
        <p:spPr>
          <a:xfrm rot="20260243">
            <a:off x="744657" y="1289343"/>
            <a:ext cx="2572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>
                <a:solidFill>
                  <a:srgbClr val="C00000"/>
                </a:solidFill>
                <a:latin typeface="Berlin Sans FB Demi" panose="020E0802020502020306" pitchFamily="34" charset="0"/>
              </a:rPr>
              <a:t>MÔJ</a:t>
            </a:r>
          </a:p>
        </p:txBody>
      </p:sp>
      <p:sp>
        <p:nvSpPr>
          <p:cNvPr id="5" name="TextBox 4"/>
          <p:cNvSpPr txBox="1"/>
          <p:nvPr/>
        </p:nvSpPr>
        <p:spPr>
          <a:xfrm rot="775557">
            <a:off x="3761421" y="998704"/>
            <a:ext cx="3198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>
                <a:solidFill>
                  <a:srgbClr val="FFC000"/>
                </a:solidFill>
                <a:latin typeface="Berlin Sans FB Demi" panose="020E0802020502020306" pitchFamily="34" charset="0"/>
              </a:rPr>
              <a:t>TVOJ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1553" y="626074"/>
            <a:ext cx="3474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>
                <a:solidFill>
                  <a:srgbClr val="FFFF00"/>
                </a:solidFill>
                <a:latin typeface="Berlin Sans FB Demi" panose="020E0802020502020306" pitchFamily="34" charset="0"/>
              </a:rPr>
              <a:t>JEHO</a:t>
            </a:r>
          </a:p>
        </p:txBody>
      </p:sp>
      <p:sp>
        <p:nvSpPr>
          <p:cNvPr id="7" name="TextBox 6"/>
          <p:cNvSpPr txBox="1"/>
          <p:nvPr/>
        </p:nvSpPr>
        <p:spPr>
          <a:xfrm rot="1657591">
            <a:off x="9562712" y="2210714"/>
            <a:ext cx="16903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800" dirty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JEJ</a:t>
            </a:r>
          </a:p>
        </p:txBody>
      </p:sp>
      <p:sp>
        <p:nvSpPr>
          <p:cNvPr id="9" name="TextBox 8"/>
          <p:cNvSpPr txBox="1"/>
          <p:nvPr/>
        </p:nvSpPr>
        <p:spPr>
          <a:xfrm rot="1206468">
            <a:off x="1165565" y="4029981"/>
            <a:ext cx="22962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800" dirty="0">
                <a:solidFill>
                  <a:srgbClr val="92D050"/>
                </a:solidFill>
                <a:latin typeface="Berlin Sans FB Demi" panose="020E0802020502020306" pitchFamily="34" charset="0"/>
              </a:rPr>
              <a:t>NÁŠ</a:t>
            </a:r>
          </a:p>
        </p:txBody>
      </p:sp>
      <p:sp>
        <p:nvSpPr>
          <p:cNvPr id="10" name="TextBox 9"/>
          <p:cNvSpPr txBox="1"/>
          <p:nvPr/>
        </p:nvSpPr>
        <p:spPr>
          <a:xfrm rot="21125082">
            <a:off x="4603907" y="4284270"/>
            <a:ext cx="2572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>
                <a:solidFill>
                  <a:srgbClr val="00B0F0"/>
                </a:solidFill>
                <a:latin typeface="Berlin Sans FB Demi" panose="020E0802020502020306" pitchFamily="34" charset="0"/>
              </a:rPr>
              <a:t>VÁŠ</a:t>
            </a:r>
          </a:p>
        </p:txBody>
      </p:sp>
      <p:sp>
        <p:nvSpPr>
          <p:cNvPr id="11" name="TextBox 10"/>
          <p:cNvSpPr txBox="1"/>
          <p:nvPr/>
        </p:nvSpPr>
        <p:spPr>
          <a:xfrm rot="20865791">
            <a:off x="8094918" y="4029980"/>
            <a:ext cx="2574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800" dirty="0">
                <a:solidFill>
                  <a:srgbClr val="0070C0"/>
                </a:solidFill>
                <a:latin typeface="Berlin Sans FB Demi" panose="020E0802020502020306" pitchFamily="34" charset="0"/>
              </a:rPr>
              <a:t>ICH</a:t>
            </a:r>
          </a:p>
        </p:txBody>
      </p:sp>
    </p:spTree>
    <p:extLst>
      <p:ext uri="{BB962C8B-B14F-4D97-AF65-F5344CB8AC3E}">
        <p14:creationId xmlns:p14="http://schemas.microsoft.com/office/powerpoint/2010/main" val="66664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5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>
                <a:solidFill>
                  <a:srgbClr val="FFC000"/>
                </a:solidFill>
                <a:latin typeface="Arial Black" panose="020B0A04020102020204" pitchFamily="34" charset="0"/>
              </a:rPr>
              <a:t>Základné</a:t>
            </a:r>
            <a:r>
              <a:rPr lang="sk-SK" sz="4800" dirty="0">
                <a:solidFill>
                  <a:schemeClr val="bg1"/>
                </a:solidFill>
                <a:latin typeface="Arial Black" panose="020B0A04020102020204" pitchFamily="34" charset="0"/>
              </a:rPr>
              <a:t>/</a:t>
            </a:r>
            <a:r>
              <a:rPr lang="sk-SK" sz="4800" dirty="0">
                <a:solidFill>
                  <a:srgbClr val="00B0F0"/>
                </a:solidFill>
                <a:latin typeface="Arial Black" panose="020B0A04020102020204" pitchFamily="34" charset="0"/>
              </a:rPr>
              <a:t>privlastňovacie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1420837"/>
            <a:ext cx="6238725" cy="4756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Určte druh podčiarknutého zámena:</a:t>
            </a:r>
          </a:p>
          <a:p>
            <a:pPr marL="514350" indent="-514350">
              <a:buAutoNum type="alphaLcParenR"/>
            </a:pP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Nikto </a:t>
            </a:r>
            <a:r>
              <a:rPr lang="sk-SK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nepočúval. </a:t>
            </a:r>
          </a:p>
          <a:p>
            <a:pPr marL="514350" indent="-514350">
              <a:buAutoNum type="alphaLcParenR"/>
            </a:pP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Nepočúvali sme </a:t>
            </a:r>
            <a:r>
              <a:rPr lang="sk-SK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reči. </a:t>
            </a:r>
          </a:p>
          <a:p>
            <a:pPr marL="514350" indent="-514350">
              <a:buAutoNum type="alphaLcParenR"/>
            </a:pP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Toto je </a:t>
            </a:r>
            <a:r>
              <a:rPr lang="sk-SK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kniha.</a:t>
            </a:r>
          </a:p>
          <a:p>
            <a:pPr marL="514350" indent="-514350">
              <a:buAutoNum type="alphaLcParenR"/>
            </a:pP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 </a:t>
            </a:r>
            <a:r>
              <a:rPr lang="sk-SK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domom zoťali strom.</a:t>
            </a:r>
          </a:p>
          <a:p>
            <a:pPr marL="514350" indent="-514350">
              <a:buAutoNum type="alphaLcParenR"/>
            </a:pP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Podarovali sme </a:t>
            </a:r>
            <a:r>
              <a:rPr lang="sk-SK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fotoaparát. </a:t>
            </a:r>
          </a:p>
          <a:p>
            <a:pPr marL="514350" indent="-514350">
              <a:buAutoNum type="alphaLcParenR"/>
            </a:pPr>
            <a:r>
              <a:rPr lang="sk-SK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netrápi. </a:t>
            </a:r>
          </a:p>
          <a:p>
            <a:pPr marL="514350" indent="-514350">
              <a:buAutoNum type="alphaLcParenR"/>
            </a:pP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Požičali sme si </a:t>
            </a:r>
            <a:r>
              <a:rPr lang="sk-SK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bicie.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93216" y="1893194"/>
            <a:ext cx="405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základné zámeno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4170608"/>
            <a:ext cx="405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základné zámeno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5452" y="4696279"/>
            <a:ext cx="405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základné zámeno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3216" y="2539525"/>
            <a:ext cx="5138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privlastňovacie zámeno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54539" y="3031900"/>
            <a:ext cx="5138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privlastňovacie zámeno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80090" y="3524277"/>
            <a:ext cx="5138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privlastňovacie zámeno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93216" y="5226320"/>
            <a:ext cx="5138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privlastňovacie zámeno</a:t>
            </a:r>
          </a:p>
        </p:txBody>
      </p:sp>
    </p:spTree>
    <p:extLst>
      <p:ext uri="{BB962C8B-B14F-4D97-AF65-F5344CB8AC3E}">
        <p14:creationId xmlns:p14="http://schemas.microsoft.com/office/powerpoint/2010/main" val="288437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564" y="358226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sk-SK" sz="11500" dirty="0">
                <a:solidFill>
                  <a:srgbClr val="FFFF00"/>
                </a:solidFill>
                <a:latin typeface="Arial Black" panose="020B0A04020102020204" pitchFamily="34" charset="0"/>
              </a:rPr>
              <a:t>Ďakujem </a:t>
            </a:r>
            <a:br>
              <a:rPr lang="sk-SK" sz="115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sk-SK" sz="11500" dirty="0">
                <a:solidFill>
                  <a:srgbClr val="FFFF00"/>
                </a:solidFill>
                <a:latin typeface="Arial Black" panose="020B0A04020102020204" pitchFamily="34" charset="0"/>
              </a:rPr>
              <a:t>za pozornosť </a:t>
            </a:r>
            <a:r>
              <a:rPr lang="sk-SK" sz="11500" dirty="0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</a:t>
            </a:r>
            <a:br>
              <a:rPr lang="sk-SK" sz="72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br>
              <a:rPr lang="sk-SK" sz="72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sk-SK" sz="72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49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07" y="194145"/>
            <a:ext cx="11616742" cy="900559"/>
          </a:xfrm>
        </p:spPr>
        <p:txBody>
          <a:bodyPr>
            <a:normAutofit/>
          </a:bodyPr>
          <a:lstStyle/>
          <a:p>
            <a:r>
              <a:rPr lang="sk-SK" sz="4000" dirty="0">
                <a:solidFill>
                  <a:schemeClr val="bg1"/>
                </a:solidFill>
                <a:latin typeface="Arial Black" panose="020B0A04020102020204" pitchFamily="34" charset="0"/>
              </a:rPr>
              <a:t>Prečítajte si text a odpovedzte na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78" y="953037"/>
            <a:ext cx="10972800" cy="52239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sk-SK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našej</a:t>
            </a: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ulici sa včera potuloval opustený a krívajúci psík. Zavolala som naň a on ku mne rezko pribehol. V </a:t>
            </a:r>
            <a:r>
              <a:rPr lang="sk-SK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</a:t>
            </a: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očiach bola prosba. Spýtala som sa </a:t>
            </a:r>
            <a:r>
              <a:rPr lang="sk-SK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mojej</a:t>
            </a: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mamy, či si ho môžem nechať. </a:t>
            </a:r>
            <a:r>
              <a:rPr lang="sk-SK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</a:t>
            </a: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odpoveď bola záporná. Rovnako odpovedali aj mamy </a:t>
            </a:r>
            <a:r>
              <a:rPr lang="sk-SK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mojich</a:t>
            </a: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spolužiačok. Dohodli sme sa, že sa oň budeme potajme starať. Pár dní sme ho kŕmili, no potom ho zrazu nebolo. Nikto nás neprezradil, našiel ho však </a:t>
            </a:r>
            <a:r>
              <a:rPr lang="sk-SK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</a:t>
            </a: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vlastný majiteľ. 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Otázky: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 je rozprávačom príbehu? 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Súhlasila mama s tým, aby si psíka nechali? 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 sa nakoniec stalo s nájdeným psíkom?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texte nájdite a podčiarknite osobné základné zámená.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Akým slovným druhom sú vyznačené slová?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279" y="3127554"/>
            <a:ext cx="21568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1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07" y="194145"/>
            <a:ext cx="11616742" cy="900559"/>
          </a:xfrm>
        </p:spPr>
        <p:txBody>
          <a:bodyPr>
            <a:normAutofit/>
          </a:bodyPr>
          <a:lstStyle/>
          <a:p>
            <a:r>
              <a:rPr lang="sk-SK" sz="4000" dirty="0">
                <a:solidFill>
                  <a:schemeClr val="bg1"/>
                </a:solidFill>
                <a:latin typeface="Arial Black" panose="020B0A04020102020204" pitchFamily="34" charset="0"/>
              </a:rPr>
              <a:t>Prečítajte si text a odpovedzte na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78" y="953037"/>
            <a:ext cx="10972800" cy="52239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sk-SK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našej</a:t>
            </a: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ulici sa včera potuloval opustený a krívajúci psík. Zavolala som naň a on ku mne rezko pribehol. V </a:t>
            </a:r>
            <a:r>
              <a:rPr lang="sk-SK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</a:t>
            </a: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očiach bola prosba. Spýtala som sa </a:t>
            </a:r>
            <a:r>
              <a:rPr lang="sk-SK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mojej</a:t>
            </a: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mamy, či si ho môžem nechať. </a:t>
            </a:r>
            <a:r>
              <a:rPr lang="sk-SK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</a:t>
            </a: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odpoveď bola záporná. Rovnako odpovedali aj mamy </a:t>
            </a:r>
            <a:r>
              <a:rPr lang="sk-SK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mojich</a:t>
            </a: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spolužiačok. Dohodli sme sa, že sa oň budeme potajme starať. Pár dní sme ho kŕmili, no potom ho zrazu nebolo. Nikto nás neprezradil, našiel ho však </a:t>
            </a:r>
            <a:r>
              <a:rPr lang="sk-SK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</a:t>
            </a: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vlastný majiteľ. </a:t>
            </a: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Otázky: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 je rozprávačom príbehu? 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Súhlasila mama s tým, aby si psíka nechali? 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 sa nakoniec stalo s nájdeným psíkom?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texte nájdite a podčiarknite osobné základné zámená.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Akým slovným druhom sú vyznačené slová?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92461" y="3742374"/>
            <a:ext cx="2253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FFC000"/>
                </a:solidFill>
                <a:latin typeface="Arial Black" panose="020B0A04020102020204" pitchFamily="34" charset="0"/>
              </a:rPr>
              <a:t>Dievča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5218" y="4106214"/>
            <a:ext cx="2253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FFC000"/>
                </a:solidFill>
                <a:latin typeface="Arial Black" panose="020B0A04020102020204" pitchFamily="34" charset="0"/>
              </a:rPr>
              <a:t>Nie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3247" y="4529070"/>
            <a:ext cx="4720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FFC000"/>
                </a:solidFill>
                <a:latin typeface="Arial Black" panose="020B0A04020102020204" pitchFamily="34" charset="0"/>
              </a:rPr>
              <a:t>Našiel ho jeho majiteľ</a:t>
            </a:r>
          </a:p>
        </p:txBody>
      </p:sp>
      <p:sp>
        <p:nvSpPr>
          <p:cNvPr id="8" name="Oval 7"/>
          <p:cNvSpPr/>
          <p:nvPr/>
        </p:nvSpPr>
        <p:spPr>
          <a:xfrm>
            <a:off x="3013656" y="1210614"/>
            <a:ext cx="746974" cy="5280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al 8"/>
          <p:cNvSpPr/>
          <p:nvPr/>
        </p:nvSpPr>
        <p:spPr>
          <a:xfrm>
            <a:off x="4082601" y="1210614"/>
            <a:ext cx="620333" cy="5280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al 9"/>
          <p:cNvSpPr/>
          <p:nvPr/>
        </p:nvSpPr>
        <p:spPr>
          <a:xfrm>
            <a:off x="5123645" y="1287846"/>
            <a:ext cx="787758" cy="5280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al 10"/>
          <p:cNvSpPr/>
          <p:nvPr/>
        </p:nvSpPr>
        <p:spPr>
          <a:xfrm>
            <a:off x="8445915" y="1556197"/>
            <a:ext cx="611351" cy="5280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al 11"/>
          <p:cNvSpPr/>
          <p:nvPr/>
        </p:nvSpPr>
        <p:spPr>
          <a:xfrm>
            <a:off x="8910034" y="2290292"/>
            <a:ext cx="746974" cy="5280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al 12"/>
          <p:cNvSpPr/>
          <p:nvPr/>
        </p:nvSpPr>
        <p:spPr>
          <a:xfrm>
            <a:off x="5358404" y="2665926"/>
            <a:ext cx="746974" cy="43687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al 13"/>
          <p:cNvSpPr/>
          <p:nvPr/>
        </p:nvSpPr>
        <p:spPr>
          <a:xfrm>
            <a:off x="8751590" y="2627043"/>
            <a:ext cx="746974" cy="5280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al 14"/>
          <p:cNvSpPr/>
          <p:nvPr/>
        </p:nvSpPr>
        <p:spPr>
          <a:xfrm>
            <a:off x="3036393" y="3028592"/>
            <a:ext cx="746974" cy="5280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al 15"/>
          <p:cNvSpPr/>
          <p:nvPr/>
        </p:nvSpPr>
        <p:spPr>
          <a:xfrm>
            <a:off x="6947756" y="3034539"/>
            <a:ext cx="567462" cy="5280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4996524" y="5725792"/>
            <a:ext cx="7163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FFC000"/>
                </a:solidFill>
                <a:latin typeface="Arial Black" panose="020B0A04020102020204" pitchFamily="34" charset="0"/>
              </a:rPr>
              <a:t>Osobné privlastňovacie zámená</a:t>
            </a:r>
          </a:p>
        </p:txBody>
      </p:sp>
    </p:spTree>
    <p:extLst>
      <p:ext uri="{BB962C8B-B14F-4D97-AF65-F5344CB8AC3E}">
        <p14:creationId xmlns:p14="http://schemas.microsoft.com/office/powerpoint/2010/main" val="182735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8" y="266651"/>
            <a:ext cx="11577711" cy="1325563"/>
          </a:xfrm>
        </p:spPr>
        <p:txBody>
          <a:bodyPr/>
          <a:lstStyle/>
          <a:p>
            <a:r>
              <a:rPr lang="sk-SK" dirty="0">
                <a:solidFill>
                  <a:schemeClr val="bg1"/>
                </a:solidFill>
                <a:latin typeface="Arial Black" panose="020B0A04020102020204" pitchFamily="34" charset="0"/>
              </a:rPr>
              <a:t>Zopakujte si, čo už viete o zámenách </a:t>
            </a:r>
          </a:p>
        </p:txBody>
      </p:sp>
      <p:sp>
        <p:nvSpPr>
          <p:cNvPr id="4" name="Oval 3"/>
          <p:cNvSpPr/>
          <p:nvPr/>
        </p:nvSpPr>
        <p:spPr>
          <a:xfrm>
            <a:off x="4818183" y="3240369"/>
            <a:ext cx="2757268" cy="154744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>
                <a:solidFill>
                  <a:schemeClr val="tx1"/>
                </a:solidFill>
                <a:latin typeface="Berlin Sans FB Demi" panose="020E0802020502020306" pitchFamily="34" charset="0"/>
              </a:rPr>
              <a:t>Zámená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9317" y="1420836"/>
            <a:ext cx="2630658" cy="106914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>
                <a:solidFill>
                  <a:schemeClr val="tx1"/>
                </a:solidFill>
                <a:latin typeface="Berlin Sans FB Demi" panose="020E0802020502020306" pitchFamily="34" charset="0"/>
              </a:rPr>
              <a:t>Plnovýznamový slovný druh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902505" y="1506524"/>
            <a:ext cx="2630658" cy="106914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>
                <a:solidFill>
                  <a:schemeClr val="tx1"/>
                </a:solidFill>
                <a:latin typeface="Berlin Sans FB Demi" panose="020E0802020502020306" pitchFamily="34" charset="0"/>
              </a:rPr>
              <a:t>Ohybný slovný druh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4895556" y="1739925"/>
            <a:ext cx="2602523" cy="1252025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  <a:latin typeface="Berlin Sans FB Demi" panose="020E0802020502020306" pitchFamily="34" charset="0"/>
              </a:rPr>
              <a:t>Zastupujú iné slovné druhy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18183" y="4909626"/>
            <a:ext cx="2855742" cy="128016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rgbClr val="FFFF00"/>
                </a:solidFill>
                <a:latin typeface="Berlin Sans FB Demi" panose="020E0802020502020306" pitchFamily="34" charset="0"/>
              </a:rPr>
              <a:t>Osobné zámená</a:t>
            </a:r>
          </a:p>
        </p:txBody>
      </p:sp>
      <p:sp>
        <p:nvSpPr>
          <p:cNvPr id="9" name="Oval 8"/>
          <p:cNvSpPr/>
          <p:nvPr/>
        </p:nvSpPr>
        <p:spPr>
          <a:xfrm>
            <a:off x="829993" y="4140701"/>
            <a:ext cx="2785403" cy="1294228"/>
          </a:xfrm>
          <a:prstGeom prst="ellipse">
            <a:avLst/>
          </a:prstGeom>
          <a:solidFill>
            <a:srgbClr val="E5F2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>
                <a:solidFill>
                  <a:schemeClr val="tx1"/>
                </a:solidFill>
                <a:latin typeface="Berlin Sans FB Demi" panose="020E0802020502020306" pitchFamily="34" charset="0"/>
              </a:rPr>
              <a:t>Základné</a:t>
            </a:r>
            <a:r>
              <a:rPr lang="sk-SK" dirty="0"/>
              <a:t> </a:t>
            </a:r>
          </a:p>
        </p:txBody>
      </p:sp>
      <p:sp>
        <p:nvSpPr>
          <p:cNvPr id="10" name="Oval 9"/>
          <p:cNvSpPr/>
          <p:nvPr/>
        </p:nvSpPr>
        <p:spPr>
          <a:xfrm>
            <a:off x="7821637" y="4014092"/>
            <a:ext cx="3950678" cy="1294228"/>
          </a:xfrm>
          <a:prstGeom prst="ellipse">
            <a:avLst/>
          </a:prstGeom>
          <a:solidFill>
            <a:srgbClr val="E5F2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>
                <a:solidFill>
                  <a:schemeClr val="tx1"/>
                </a:solidFill>
                <a:latin typeface="Arial Black" panose="020B0A04020102020204" pitchFamily="34" charset="0"/>
              </a:rPr>
              <a:t>Privlastňovacie</a:t>
            </a:r>
            <a:r>
              <a:rPr lang="sk-SK" sz="1400" dirty="0">
                <a:latin typeface="Arial Black" panose="020B0A04020102020204" pitchFamily="34" charset="0"/>
              </a:rPr>
              <a:t> </a:t>
            </a:r>
          </a:p>
        </p:txBody>
      </p:sp>
      <p:cxnSp>
        <p:nvCxnSpPr>
          <p:cNvPr id="12" name="Straight Connector 11"/>
          <p:cNvCxnSpPr>
            <a:stCxn id="5" idx="2"/>
          </p:cNvCxnSpPr>
          <p:nvPr/>
        </p:nvCxnSpPr>
        <p:spPr>
          <a:xfrm>
            <a:off x="2004646" y="2489981"/>
            <a:ext cx="2989385" cy="11541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5"/>
            <a:endCxn id="8" idx="1"/>
          </p:cNvCxnSpPr>
          <p:nvPr/>
        </p:nvCxnSpPr>
        <p:spPr>
          <a:xfrm>
            <a:off x="3207483" y="5245394"/>
            <a:ext cx="1610700" cy="3043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2"/>
          </p:cNvCxnSpPr>
          <p:nvPr/>
        </p:nvCxnSpPr>
        <p:spPr>
          <a:xfrm flipV="1">
            <a:off x="7498079" y="2575669"/>
            <a:ext cx="2719755" cy="116666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3"/>
            <a:endCxn id="10" idx="4"/>
          </p:cNvCxnSpPr>
          <p:nvPr/>
        </p:nvCxnSpPr>
        <p:spPr>
          <a:xfrm flipV="1">
            <a:off x="7673925" y="5308320"/>
            <a:ext cx="2123051" cy="24138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2"/>
            <a:endCxn id="4" idx="0"/>
          </p:cNvCxnSpPr>
          <p:nvPr/>
        </p:nvCxnSpPr>
        <p:spPr>
          <a:xfrm flipH="1">
            <a:off x="6196817" y="2991950"/>
            <a:ext cx="1" cy="24841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168683" y="4770462"/>
            <a:ext cx="0" cy="13916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78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939" y="432161"/>
            <a:ext cx="1103612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k-SK" sz="5400" dirty="0">
                <a:solidFill>
                  <a:srgbClr val="FFC000"/>
                </a:solidFill>
                <a:latin typeface="Arial Black" panose="020B0A04020102020204" pitchFamily="34" charset="0"/>
              </a:rPr>
              <a:t>Osobné privlastňovacie zámená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600" y="1567522"/>
            <a:ext cx="10515600" cy="10669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Niekomu (alebo niečomu) čosi privlastňujú (môj, tvoj, jeho/jej, náš, váš, ich). Vyjadrujú vlastnícky/príbuzenský vzťah.</a:t>
            </a:r>
          </a:p>
          <a:p>
            <a:pPr marL="0" indent="0">
              <a:buNone/>
            </a:pPr>
            <a:r>
              <a:rPr lang="sk-SK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ohybné (skloňujú sa) okrem zámen </a:t>
            </a:r>
            <a:r>
              <a:rPr lang="sk-SK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jeho, jej, ich </a:t>
            </a:r>
            <a:r>
              <a:rPr lang="sk-SK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tie sú </a:t>
            </a:r>
            <a:r>
              <a:rPr lang="sk-SK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neohybné</a:t>
            </a:r>
            <a:r>
              <a:rPr lang="sk-SK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dirty="0"/>
          </a:p>
        </p:txBody>
      </p:sp>
      <p:sp>
        <p:nvSpPr>
          <p:cNvPr id="13" name="TextBox 12"/>
          <p:cNvSpPr txBox="1"/>
          <p:nvPr/>
        </p:nvSpPr>
        <p:spPr>
          <a:xfrm rot="20260243">
            <a:off x="628160" y="2645554"/>
            <a:ext cx="2572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>
                <a:solidFill>
                  <a:srgbClr val="C00000"/>
                </a:solidFill>
                <a:latin typeface="Berlin Sans FB Demi" panose="020E0802020502020306" pitchFamily="34" charset="0"/>
              </a:rPr>
              <a:t>MÔJ</a:t>
            </a:r>
          </a:p>
        </p:txBody>
      </p:sp>
      <p:sp>
        <p:nvSpPr>
          <p:cNvPr id="14" name="TextBox 13"/>
          <p:cNvSpPr txBox="1"/>
          <p:nvPr/>
        </p:nvSpPr>
        <p:spPr>
          <a:xfrm rot="775557">
            <a:off x="973241" y="4439101"/>
            <a:ext cx="3198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>
                <a:solidFill>
                  <a:srgbClr val="FFC000"/>
                </a:solidFill>
                <a:latin typeface="Berlin Sans FB Demi" panose="020E0802020502020306" pitchFamily="34" charset="0"/>
              </a:rPr>
              <a:t>TVOJ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03399" y="2532185"/>
            <a:ext cx="3474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>
                <a:solidFill>
                  <a:srgbClr val="FFFF00"/>
                </a:solidFill>
                <a:latin typeface="Berlin Sans FB Demi" panose="020E0802020502020306" pitchFamily="34" charset="0"/>
              </a:rPr>
              <a:t>JEHO</a:t>
            </a:r>
          </a:p>
        </p:txBody>
      </p:sp>
      <p:sp>
        <p:nvSpPr>
          <p:cNvPr id="16" name="TextBox 15"/>
          <p:cNvSpPr txBox="1"/>
          <p:nvPr/>
        </p:nvSpPr>
        <p:spPr>
          <a:xfrm rot="1657591">
            <a:off x="4516862" y="4085130"/>
            <a:ext cx="16903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800" dirty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JEJ</a:t>
            </a:r>
          </a:p>
        </p:txBody>
      </p:sp>
      <p:sp>
        <p:nvSpPr>
          <p:cNvPr id="17" name="TextBox 16"/>
          <p:cNvSpPr txBox="1"/>
          <p:nvPr/>
        </p:nvSpPr>
        <p:spPr>
          <a:xfrm rot="1206468">
            <a:off x="7373181" y="2882812"/>
            <a:ext cx="22962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800" dirty="0">
                <a:solidFill>
                  <a:srgbClr val="92D050"/>
                </a:solidFill>
                <a:latin typeface="Berlin Sans FB Demi" panose="020E0802020502020306" pitchFamily="34" charset="0"/>
              </a:rPr>
              <a:t>NÁŠ</a:t>
            </a:r>
          </a:p>
        </p:txBody>
      </p:sp>
      <p:sp>
        <p:nvSpPr>
          <p:cNvPr id="18" name="TextBox 17"/>
          <p:cNvSpPr txBox="1"/>
          <p:nvPr/>
        </p:nvSpPr>
        <p:spPr>
          <a:xfrm rot="21125082">
            <a:off x="6110222" y="4628841"/>
            <a:ext cx="2572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>
                <a:solidFill>
                  <a:srgbClr val="00B0F0"/>
                </a:solidFill>
                <a:latin typeface="Berlin Sans FB Demi" panose="020E0802020502020306" pitchFamily="34" charset="0"/>
              </a:rPr>
              <a:t>VÁŠ</a:t>
            </a:r>
          </a:p>
        </p:txBody>
      </p:sp>
      <p:sp>
        <p:nvSpPr>
          <p:cNvPr id="19" name="TextBox 18"/>
          <p:cNvSpPr txBox="1"/>
          <p:nvPr/>
        </p:nvSpPr>
        <p:spPr>
          <a:xfrm rot="20084706">
            <a:off x="9096567" y="3894496"/>
            <a:ext cx="2574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800" dirty="0">
                <a:solidFill>
                  <a:srgbClr val="0070C0"/>
                </a:solidFill>
                <a:latin typeface="Berlin Sans FB Demi" panose="020E0802020502020306" pitchFamily="34" charset="0"/>
              </a:rPr>
              <a:t>ICH</a:t>
            </a:r>
          </a:p>
        </p:txBody>
      </p:sp>
    </p:spTree>
    <p:extLst>
      <p:ext uri="{BB962C8B-B14F-4D97-AF65-F5344CB8AC3E}">
        <p14:creationId xmlns:p14="http://schemas.microsoft.com/office/powerpoint/2010/main" val="3128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2137" y="768221"/>
            <a:ext cx="11036122" cy="2355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Zámená </a:t>
            </a:r>
            <a:r>
              <a:rPr lang="sk-SK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môj, tvoj, náš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sk-SK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váš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menia svoju podobu v závislosti od toho, akého rodu a v akom čísle je podstatné meno, ku ktorému sa viažu (napr. môj bicykel, moja lopta, moje auto, moji kamaráti, moje kamarátky). </a:t>
            </a:r>
          </a:p>
          <a:p>
            <a:endParaRPr lang="sk-SK" dirty="0"/>
          </a:p>
        </p:txBody>
      </p:sp>
      <p:sp>
        <p:nvSpPr>
          <p:cNvPr id="16" name="TextBox 15"/>
          <p:cNvSpPr txBox="1"/>
          <p:nvPr/>
        </p:nvSpPr>
        <p:spPr>
          <a:xfrm>
            <a:off x="798489" y="3119473"/>
            <a:ext cx="36060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	môj bicykel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	môjho bicykla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	môjmu bicyklu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	môj bicykel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	mojom bicykli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	moj</a:t>
            </a:r>
            <a:r>
              <a:rPr lang="sk-SK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bicyklom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13507" y="3119473"/>
            <a:ext cx="36060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	moja lopta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	mojej lopty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	mojej lopte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	moju loptu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	mojej lopte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	mojou loptou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28525" y="3158110"/>
            <a:ext cx="36060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	moje auto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	môjho auta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	môjmu autu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	moje auto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	mojom aute</a:t>
            </a:r>
          </a:p>
          <a:p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	moj</a:t>
            </a:r>
            <a:r>
              <a:rPr lang="sk-SK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autom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3" t="24623" b="25626"/>
          <a:stretch/>
        </p:blipFill>
        <p:spPr>
          <a:xfrm>
            <a:off x="9079762" y="2253261"/>
            <a:ext cx="1543003" cy="72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198" y="2253261"/>
            <a:ext cx="720000" cy="72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9" t="14203" r="15535" b="17352"/>
          <a:stretch/>
        </p:blipFill>
        <p:spPr>
          <a:xfrm>
            <a:off x="1850894" y="2438110"/>
            <a:ext cx="122797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7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2137" y="768221"/>
            <a:ext cx="11036122" cy="235548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Zámená </a:t>
            </a:r>
            <a:r>
              <a:rPr lang="sk-SK" sz="3200" b="1" u="sng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môj, tvoj, náš a váš</a:t>
            </a:r>
            <a:r>
              <a:rPr lang="sk-SK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píšeme </a:t>
            </a:r>
            <a:r>
              <a:rPr lang="sk-SK" sz="3200" b="1" u="sng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iba v inštrumentáli jednotného </a:t>
            </a:r>
            <a:r>
              <a:rPr lang="sk-SK" sz="3100" b="1" u="sng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čísla</a:t>
            </a:r>
            <a:r>
              <a:rPr lang="sk-SK" sz="3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(muž. a str. rod)</a:t>
            </a:r>
            <a:r>
              <a:rPr lang="sk-SK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stále </a:t>
            </a:r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 dlhým -í-</a:t>
            </a:r>
            <a:r>
              <a:rPr lang="sk-SK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!!!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Napr.: s moj</a:t>
            </a:r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kamarátom, s tvoj</a:t>
            </a:r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bratom, s naš</a:t>
            </a:r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otcom, s vaš</a:t>
            </a:r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susedom.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Ale: dám mojim rodičom, poviem tvojim súrodencom, požičiame našim susedom – všade je už krátke -i-.</a:t>
            </a:r>
          </a:p>
          <a:p>
            <a:endParaRPr lang="sk-SK" dirty="0"/>
          </a:p>
        </p:txBody>
      </p:sp>
      <p:sp>
        <p:nvSpPr>
          <p:cNvPr id="16" name="TextBox 15"/>
          <p:cNvSpPr txBox="1"/>
          <p:nvPr/>
        </p:nvSpPr>
        <p:spPr>
          <a:xfrm>
            <a:off x="798489" y="2871989"/>
            <a:ext cx="107152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zámen doplňte i/í. </a:t>
            </a:r>
          </a:p>
          <a:p>
            <a:r>
              <a:rPr lang="sk-SK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Dnes som cestovala s </a:t>
            </a:r>
            <a:r>
              <a:rPr lang="sk-SK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tvoj__m</a:t>
            </a:r>
            <a:r>
              <a:rPr lang="sk-SK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bratom. </a:t>
            </a:r>
          </a:p>
          <a:p>
            <a:r>
              <a:rPr lang="sk-SK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Hneď som to musel povedať </a:t>
            </a:r>
            <a:r>
              <a:rPr lang="sk-SK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</a:t>
            </a:r>
            <a:r>
              <a:rPr lang="sk-SK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___m rodičom. </a:t>
            </a:r>
          </a:p>
          <a:p>
            <a:r>
              <a:rPr lang="sk-SK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Darovala som to </a:t>
            </a:r>
            <a:r>
              <a:rPr lang="sk-SK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</a:t>
            </a:r>
            <a:r>
              <a:rPr lang="sk-SK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__m súrodencom. </a:t>
            </a:r>
          </a:p>
          <a:p>
            <a:r>
              <a:rPr lang="sk-SK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Videli sme ťa na prechádzke s </a:t>
            </a:r>
            <a:r>
              <a:rPr lang="sk-SK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</a:t>
            </a:r>
            <a:r>
              <a:rPr lang="sk-SK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__m psom. </a:t>
            </a:r>
          </a:p>
          <a:p>
            <a:r>
              <a:rPr lang="sk-SK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Toto krmivo sme doniesli </a:t>
            </a:r>
            <a:r>
              <a:rPr lang="sk-SK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</a:t>
            </a:r>
            <a:r>
              <a:rPr lang="sk-SK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__m psom. </a:t>
            </a:r>
          </a:p>
          <a:p>
            <a:r>
              <a:rPr lang="sk-SK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S </a:t>
            </a:r>
            <a:r>
              <a:rPr lang="sk-SK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</a:t>
            </a:r>
            <a:r>
              <a:rPr lang="sk-SK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__m najlepším kamarátom sa nikdy nenudím.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32609" y="3245476"/>
            <a:ext cx="437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0198" y="4531217"/>
            <a:ext cx="437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1353" y="5395757"/>
            <a:ext cx="437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02627" y="3674955"/>
            <a:ext cx="437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61833" y="4133872"/>
            <a:ext cx="437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68690" y="4935084"/>
            <a:ext cx="437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29" l="0" r="99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0070"/>
          <a:stretch/>
        </p:blipFill>
        <p:spPr>
          <a:xfrm>
            <a:off x="8476041" y="2557307"/>
            <a:ext cx="311494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3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2137" y="768220"/>
            <a:ext cx="11036122" cy="471817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Tvary zámen </a:t>
            </a:r>
            <a:r>
              <a:rPr lang="sk-SK" sz="4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jeho, jej, ich</a:t>
            </a:r>
            <a:r>
              <a:rPr lang="sk-SK" sz="40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môžeme nájsť aj v niektorých pádoch </a:t>
            </a:r>
            <a:r>
              <a:rPr lang="sk-SK" sz="40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základných zámen</a:t>
            </a:r>
            <a:r>
              <a:rPr lang="sk-SK" sz="4000" dirty="0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(od zámen on, ona, oni, ony) – v tom prípade sa </a:t>
            </a:r>
            <a:r>
              <a:rPr lang="sk-SK" sz="40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skloňujú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ale ak sú to </a:t>
            </a:r>
            <a:r>
              <a:rPr lang="sk-SK" sz="4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privlastňovacie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zámená, sú </a:t>
            </a:r>
            <a:r>
              <a:rPr lang="sk-SK" sz="4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nesklonné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 vete by sme mali vedieť rozlíšiť </a:t>
            </a:r>
            <a:r>
              <a:rPr lang="sk-SK" sz="40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základné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zámená od </a:t>
            </a:r>
            <a:r>
              <a:rPr lang="sk-SK" sz="4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privlastňovacích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999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2137" y="768221"/>
            <a:ext cx="11036122" cy="212952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sk-SK" sz="4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Privlastňovacie zámená – </a:t>
            </a:r>
            <a:r>
              <a:rPr lang="sk-SK" sz="4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otázky: </a:t>
            </a:r>
            <a:r>
              <a:rPr lang="sk-SK" sz="4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Čí? Čia? Čie? 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vyjadrujú, že niečo niekomu patrí/ medzi niekým je nejaký vzťah.  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sk-SK" sz="4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2" name="TextBox 1"/>
          <p:cNvSpPr txBox="1"/>
          <p:nvPr/>
        </p:nvSpPr>
        <p:spPr>
          <a:xfrm>
            <a:off x="862884" y="2884869"/>
            <a:ext cx="396669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Toto je </a:t>
            </a:r>
            <a:r>
              <a:rPr lang="sk-SK" sz="2800" b="1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</a:t>
            </a:r>
            <a:r>
              <a:rPr lang="sk-SK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auto.</a:t>
            </a: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Zámeno </a:t>
            </a:r>
            <a:r>
              <a:rPr lang="sk-SK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</a:t>
            </a: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 tomto prípade </a:t>
            </a:r>
            <a:r>
              <a:rPr lang="sk-SK" sz="28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privlastňovacie</a:t>
            </a: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Čie auto tam je?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Zámeno vyjadruje, že auto niekomu patrí.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50806" y="2794459"/>
            <a:ext cx="4288662" cy="3319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k-SK" sz="2800" b="1" i="1" u="sng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Jeho</a:t>
            </a:r>
            <a:r>
              <a:rPr lang="sk-SK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som tam nevidela.</a:t>
            </a:r>
            <a:endParaRPr lang="sk-SK" sz="28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Zámeno </a:t>
            </a:r>
            <a:r>
              <a:rPr lang="sk-SK" sz="28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jeho</a:t>
            </a: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v tomto prípade </a:t>
            </a:r>
            <a:r>
              <a:rPr lang="sk-SK" sz="2800" b="1" u="sng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základné</a:t>
            </a: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od zámena on – koho som tam nevidela = jeho.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 o akuzatív zámena on.  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3" t="24623" b="25626"/>
          <a:stretch/>
        </p:blipFill>
        <p:spPr>
          <a:xfrm>
            <a:off x="3941092" y="3244934"/>
            <a:ext cx="1543003" cy="72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" b="98889" l="20000" r="74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853" r="25462"/>
          <a:stretch/>
        </p:blipFill>
        <p:spPr>
          <a:xfrm>
            <a:off x="6511725" y="3514782"/>
            <a:ext cx="1220580" cy="22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8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831</Words>
  <Application>Microsoft Office PowerPoint</Application>
  <PresentationFormat>Širokoúhlá obrazovka</PresentationFormat>
  <Paragraphs>106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Berlin Sans FB Demi</vt:lpstr>
      <vt:lpstr>Calibri</vt:lpstr>
      <vt:lpstr>Calibri Light</vt:lpstr>
      <vt:lpstr>Times New Roman</vt:lpstr>
      <vt:lpstr>Office Theme</vt:lpstr>
      <vt:lpstr>Zámená</vt:lpstr>
      <vt:lpstr>Prečítajte si text a odpovedzte na otázky</vt:lpstr>
      <vt:lpstr>Prečítajte si text a odpovedzte na otázky</vt:lpstr>
      <vt:lpstr>Zopakujte si, čo už viete o zámenách </vt:lpstr>
      <vt:lpstr>Osobné privlastňovacie zámená</vt:lpstr>
      <vt:lpstr>Prezentace aplikace PowerPoint</vt:lpstr>
      <vt:lpstr>Prezentace aplikace PowerPoint</vt:lpstr>
      <vt:lpstr>Prezentace aplikace PowerPoint</vt:lpstr>
      <vt:lpstr>Prezentace aplikace PowerPoint</vt:lpstr>
      <vt:lpstr>Základné/privlastňovacie</vt:lpstr>
      <vt:lpstr>Ďakujem  za pozornosť 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Zámená</dc:title>
  <dc:creator>Dušana Kolesárová</dc:creator>
  <cp:lastModifiedBy>Timi</cp:lastModifiedBy>
  <cp:revision>35</cp:revision>
  <dcterms:created xsi:type="dcterms:W3CDTF">2020-10-25T14:49:57Z</dcterms:created>
  <dcterms:modified xsi:type="dcterms:W3CDTF">2021-01-13T08:43:39Z</dcterms:modified>
</cp:coreProperties>
</file>