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9" r:id="rId6"/>
    <p:sldId id="260" r:id="rId7"/>
    <p:sldId id="270" r:id="rId8"/>
    <p:sldId id="271" r:id="rId9"/>
    <p:sldId id="261" r:id="rId10"/>
    <p:sldId id="265" r:id="rId11"/>
    <p:sldId id="272" r:id="rId12"/>
    <p:sldId id="266" r:id="rId13"/>
    <p:sldId id="273" r:id="rId14"/>
    <p:sldId id="274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487C-67B3-490C-AABE-C10A3E3D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52C4-E2A2-4B8A-80E5-F219086F2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A4D6-AE2D-498B-8495-01F2C7C04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50FF-7548-4049-BDD6-745AA6E10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9C79-E4BA-43F6-B1A4-9B7E71241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4CD2-F2E3-46EE-81A7-5FC034372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234A-1E4A-4EDF-9091-ADB32BE8F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669F-E125-4278-A56B-8BA36E04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4A4B-0E31-4D49-B7D8-24C5D5E6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3186-F52E-4015-A56D-A6E75C6DB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DED1-8EA8-45D9-B663-8CD62859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2D0AD8E-C07B-40B1-8657-DA9E7F937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tvnoviny.sk/media/images/original/Jul2009/2072807.jpg" TargetMode="External"/><Relationship Id="rId13" Type="http://schemas.openxmlformats.org/officeDocument/2006/relationships/hyperlink" Target="http://upload.wikimedia.org/wikipedia/commons/thumb/4/4a/Amethyst.bed.750pix.jpg/220px-Amethyst.bed.750pix.jpg" TargetMode="External"/><Relationship Id="rId18" Type="http://schemas.openxmlformats.org/officeDocument/2006/relationships/hyperlink" Target="http://img.aktuality.sk/stories/2005/Ilustr/Veda/Chemia/ortut_miska_4.jpg" TargetMode="External"/><Relationship Id="rId3" Type="http://schemas.openxmlformats.org/officeDocument/2006/relationships/hyperlink" Target="http://www.sme.sk/cdata/3328347/01.jpg" TargetMode="External"/><Relationship Id="rId21" Type="http://schemas.openxmlformats.org/officeDocument/2006/relationships/hyperlink" Target="http://www.metal-bud.eu/m/media/0000/93.jpg" TargetMode="External"/><Relationship Id="rId7" Type="http://schemas.openxmlformats.org/officeDocument/2006/relationships/hyperlink" Target="http://mtbs.cz/media/clanky/23963/titulka/1_ovesne-vlocky-mtbs-pv.jpg" TargetMode="External"/><Relationship Id="rId12" Type="http://schemas.openxmlformats.org/officeDocument/2006/relationships/hyperlink" Target="http://www.tabulka.cz/images/program/pt01.gif" TargetMode="External"/><Relationship Id="rId17" Type="http://schemas.openxmlformats.org/officeDocument/2006/relationships/hyperlink" Target="http://www.n24.de/media/import/dpaserviceline/dpaserviceline_20090414_15/Strom_20932500originallarge-4-3-800-0-0-3117-2336.jpg" TargetMode="External"/><Relationship Id="rId25" Type="http://schemas.openxmlformats.org/officeDocument/2006/relationships/hyperlink" Target="http://www.kovy.eu/data/11812265902837704.jpg" TargetMode="External"/><Relationship Id="rId2" Type="http://schemas.openxmlformats.org/officeDocument/2006/relationships/hyperlink" Target="http://www.moda.cz/e/sites/www.moda.cz/Autori/IrenaVoriskova/20090603_Zaradte_Soju_Do_Sveho_Jidelnicku/images/Soja_1.jpg" TargetMode="External"/><Relationship Id="rId16" Type="http://schemas.openxmlformats.org/officeDocument/2006/relationships/hyperlink" Target="http://placeitonluckydan.com/wp-content/uploads/2011/05/earth_from_space-27331.jpg" TargetMode="External"/><Relationship Id="rId20" Type="http://schemas.openxmlformats.org/officeDocument/2006/relationships/hyperlink" Target="http://www.rodina-finance.cz/img/full/4/124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zerujem.cz/media/photos/24244-01-loupane-100-bio-vlasske-orechy-orechy.jpg" TargetMode="External"/><Relationship Id="rId11" Type="http://schemas.openxmlformats.org/officeDocument/2006/relationships/hyperlink" Target="http://www.porcelanovehodiny.cz/images/Stojanove2/Bronz_velky.jpg" TargetMode="External"/><Relationship Id="rId24" Type="http://schemas.openxmlformats.org/officeDocument/2006/relationships/hyperlink" Target="http://www.seawear.com/images/irish/rings/celtic-weave-three-row~100.jpg" TargetMode="External"/><Relationship Id="rId5" Type="http://schemas.openxmlformats.org/officeDocument/2006/relationships/hyperlink" Target="http://i.pravda.sk/07/031/skcl/P01196f7d_s_zemiaky.jpg" TargetMode="External"/><Relationship Id="rId15" Type="http://schemas.openxmlformats.org/officeDocument/2006/relationships/hyperlink" Target="http://www.angelo.edu/faculty/kboudrea/molecule_gallery/element016_sulfur/sulfur_roll_03.jpg" TargetMode="External"/><Relationship Id="rId23" Type="http://schemas.openxmlformats.org/officeDocument/2006/relationships/hyperlink" Target="http://image.tvnoviny.sk/media/images/580xX/Mar2010/2138061.jpg" TargetMode="External"/><Relationship Id="rId10" Type="http://schemas.openxmlformats.org/officeDocument/2006/relationships/hyperlink" Target="http://www.jankohrasko.sk/assets/images/recepty-novy/spenat.jpg" TargetMode="External"/><Relationship Id="rId19" Type="http://schemas.openxmlformats.org/officeDocument/2006/relationships/hyperlink" Target="http://thumbs.dreamstime.com/thumb_567/12931116010rU3Qq.jpg" TargetMode="External"/><Relationship Id="rId4" Type="http://schemas.openxmlformats.org/officeDocument/2006/relationships/hyperlink" Target="http://nd04.jxs.cz/719/840/65b61e72b3_74696942_o2.jpg" TargetMode="External"/><Relationship Id="rId9" Type="http://schemas.openxmlformats.org/officeDocument/2006/relationships/hyperlink" Target="http://i.lidovky.cz/09/121/lngal/GLU2f7dea_maso.jpg" TargetMode="External"/><Relationship Id="rId14" Type="http://schemas.openxmlformats.org/officeDocument/2006/relationships/hyperlink" Target="http://www.cannoneer.cz/showPicturePreview.php?imgFile=document_16.jpg&amp;imgWidth=596&amp;imgHeight=596" TargetMode="External"/><Relationship Id="rId22" Type="http://schemas.openxmlformats.org/officeDocument/2006/relationships/hyperlink" Target="http://ponukymix.eu/wp-content/uploads/2011/06/13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609600"/>
            <a:ext cx="7529512" cy="139065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latin typeface="Comic Sans MS" pitchFamily="66" charset="0"/>
              </a:rPr>
              <a:t>Kovy, nekovy, </a:t>
            </a:r>
            <a:r>
              <a:rPr lang="sk-SK" sz="4800" b="1" dirty="0" err="1" smtClean="0">
                <a:latin typeface="Comic Sans MS" pitchFamily="66" charset="0"/>
              </a:rPr>
              <a:t>polokovy</a:t>
            </a:r>
            <a:endParaRPr lang="sk-SK" sz="4800" b="1" dirty="0" smtClean="0">
              <a:latin typeface="Comic Sans MS" pitchFamily="66" charset="0"/>
            </a:endParaRPr>
          </a:p>
        </p:txBody>
      </p:sp>
      <p:pic>
        <p:nvPicPr>
          <p:cNvPr id="6" name="Obrázek 5" descr="bronz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928813"/>
            <a:ext cx="2844800" cy="40036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" name="Obrázek 6" descr="zlato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841625"/>
            <a:ext cx="4143375" cy="30972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643174" y="200024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latin typeface="Comic Sans MS" pitchFamily="66" charset="0"/>
              </a:rPr>
              <a:t>Kovy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28694"/>
          </a:xfrm>
        </p:spPr>
        <p:txBody>
          <a:bodyPr/>
          <a:lstStyle/>
          <a:p>
            <a:pPr eaLnBrk="1" hangingPunct="1">
              <a:defRPr/>
            </a:pPr>
            <a:r>
              <a:rPr lang="sk-SK" sz="48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Horečnaté</a:t>
            </a:r>
            <a:r>
              <a:rPr lang="sk-SK" sz="4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katióny Mg2+</a:t>
            </a:r>
            <a:endParaRPr lang="sk-SK" sz="4800" b="1" baseline="300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071546"/>
            <a:ext cx="8315356" cy="502445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>
                <a:latin typeface="Comic Sans MS" pitchFamily="66" charset="0"/>
              </a:rPr>
              <a:t>s</a:t>
            </a:r>
            <a:r>
              <a:rPr lang="sk-SK" b="1" dirty="0" smtClean="0">
                <a:latin typeface="Comic Sans MS" pitchFamily="66" charset="0"/>
              </a:rPr>
              <a:t>ú dôležité pre celkovú činnosť organizmu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(pre činnosť svalov, nervov, obehovej sústavy)</a:t>
            </a:r>
            <a:endParaRPr lang="sk-SK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>
                <a:latin typeface="Comic Sans MS" pitchFamily="66" charset="0"/>
              </a:rPr>
              <a:t>z</a:t>
            </a:r>
            <a:r>
              <a:rPr lang="sk-SK" b="1" dirty="0" smtClean="0">
                <a:latin typeface="Comic Sans MS" pitchFamily="66" charset="0"/>
              </a:rPr>
              <a:t>drojom je rastlinná potrava, </a:t>
            </a:r>
            <a:r>
              <a:rPr lang="sk-SK" b="1" dirty="0">
                <a:latin typeface="Comic Sans MS" pitchFamily="66" charset="0"/>
              </a:rPr>
              <a:t>n</a:t>
            </a:r>
            <a:r>
              <a:rPr lang="sk-SK" b="1" dirty="0" smtClean="0">
                <a:latin typeface="Comic Sans MS" pitchFamily="66" charset="0"/>
              </a:rPr>
              <a:t>ajmä </a:t>
            </a:r>
          </a:p>
          <a:p>
            <a:pPr>
              <a:buNone/>
            </a:pPr>
            <a:r>
              <a:rPr lang="sk-SK" b="1" dirty="0" smtClean="0">
                <a:latin typeface="Comic Sans MS" pitchFamily="66" charset="0"/>
              </a:rPr>
              <a:t>  so zeleným farbivom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chlorofylom, </a:t>
            </a:r>
          </a:p>
          <a:p>
            <a:pPr>
              <a:buNone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sk-SK" b="1" dirty="0" smtClean="0">
                <a:latin typeface="Comic Sans MS" pitchFamily="66" charset="0"/>
              </a:rPr>
              <a:t>ale aj ovsené vločky, strukoviny, obilniny,</a:t>
            </a:r>
            <a:r>
              <a:rPr lang="sk-SK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banány, orechy, listová zelenina</a:t>
            </a:r>
            <a:r>
              <a:rPr lang="sk-SK" b="1" dirty="0" smtClean="0">
                <a:latin typeface="Comic Sans MS" pitchFamily="66" charset="0"/>
              </a:rPr>
              <a:t> </a:t>
            </a:r>
            <a:endParaRPr lang="sk-SK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loc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792686" cy="206851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Obrázek 5" descr="obilie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496"/>
            <a:ext cx="2296567" cy="17345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Obrázek 4" descr="strukoviny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14884"/>
            <a:ext cx="2691068" cy="1728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Obrázok 6" descr="banany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500042"/>
            <a:ext cx="2952744" cy="19684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orec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8604"/>
            <a:ext cx="2934571" cy="254723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Obrázok 8" descr="kapust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24" y="1119435"/>
            <a:ext cx="3357577" cy="374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47830"/>
          </a:xfrm>
        </p:spPr>
        <p:txBody>
          <a:bodyPr/>
          <a:lstStyle/>
          <a:p>
            <a:pPr eaLnBrk="1" hangingPunct="1">
              <a:defRPr/>
            </a:pPr>
            <a:r>
              <a:rPr lang="sk-SK" sz="4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Vápenaté katióny Ca</a:t>
            </a:r>
            <a:r>
              <a:rPr lang="sk-SK" sz="4800" b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2+</a:t>
            </a:r>
            <a:endParaRPr lang="sk-SK" sz="4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714620"/>
            <a:ext cx="7772400" cy="338138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ú v kostiach, zuboch, krvi, nervoch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dirty="0">
                <a:latin typeface="Comic Sans MS" pitchFamily="66" charset="0"/>
              </a:rPr>
              <a:t>v</a:t>
            </a:r>
            <a:r>
              <a:rPr lang="sk-SK" dirty="0" smtClean="0">
                <a:latin typeface="Comic Sans MS" pitchFamily="66" charset="0"/>
              </a:rPr>
              <a:t>ápnik človek lepšie využije zo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živočíšnej</a:t>
            </a:r>
            <a:r>
              <a:rPr lang="sk-SK" dirty="0" smtClean="0">
                <a:latin typeface="Comic Sans MS" pitchFamily="66" charset="0"/>
              </a:rPr>
              <a:t> (mlieko, mliečne výrobky, vajcia), než z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rastlinnej</a:t>
            </a:r>
            <a:r>
              <a:rPr lang="sk-SK" dirty="0" smtClean="0">
                <a:latin typeface="Comic Sans MS" pitchFamily="66" charset="0"/>
              </a:rPr>
              <a:t> potravy (sója, fazuľa, ryža, zemiaky)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zemia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4125506" cy="235743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Obrázok 5" descr="7dff3bab56_57694880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3810000" cy="28575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Obrázok 6" descr="Soj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65"/>
            <a:ext cx="4388266" cy="293087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65b61e72b3_74696942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158" y="3071811"/>
            <a:ext cx="4036246" cy="26908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Obrázok 8" descr="2138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3" y="2214554"/>
            <a:ext cx="2857520" cy="21431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85818"/>
          </a:xfrm>
        </p:spPr>
        <p:txBody>
          <a:bodyPr/>
          <a:lstStyle/>
          <a:p>
            <a:pPr algn="l"/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sk-SK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Zdroje obrázkov: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857232"/>
            <a:ext cx="8243918" cy="578647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"/>
              </a:rPr>
              <a:t>http://www.moda.cz/e/sites/www.moda.cz/Autori/IrenaVoriskova/20090603_Zaradte_Soju_Do_Sveho_Jidelnicku/images/Soja_1.jpg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3"/>
              </a:rPr>
              <a:t>http://www.sme.sk/cdata/3328347/01.jpg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4"/>
              </a:rPr>
              <a:t>http://nd04.jxs.cz/719/840/65b61e72b3_74696942_o2.jpg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5"/>
              </a:rPr>
              <a:t>http://i.pravda.sk/07/031/skcl/P01196f7d_s_zemiaky.jpg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6"/>
              </a:rPr>
              <a:t>http://www.inzerujem.cz/media/photos/24244-01-loupane-100-bio-vlasske-orechy-orechy.jpg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7"/>
              </a:rPr>
              <a:t>http://mtbs.cz/media/clanky/23963/titulka/1_ovesne-vlocky-mtbs-pv.jpg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8"/>
              </a:rPr>
              <a:t>http://image.tvnoviny.sk/media/images/original/Jul2009/2072807.jpg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9"/>
              </a:rPr>
              <a:t>http://i.lidovky.cz/09/121/lngal/GLU2f7dea_maso.jpg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0"/>
              </a:rPr>
              <a:t>http://www.jankohrasko.sk/assets/images/recepty-novy/spenat.jpg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1"/>
              </a:rPr>
              <a:t>http://www.porcelanovehodiny.cz/images/Stojanove2/Bronz_velky.jpg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2"/>
              </a:rPr>
              <a:t>http://www.tabulka.cz/images/program/pt01.gif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3"/>
              </a:rPr>
              <a:t>http://upload.wikimedia.org/wikipedia/commons/thumb/4/4a/Amethyst.bed.750pix.jpg/220px-Amethyst.bed.750pix.jpg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4"/>
              </a:rPr>
              <a:t>http://www.cannoneer.cz/showPicturePreview.php?imgFile=document_16.jpg&amp;imgWidth=596&amp;imgHeight=596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5"/>
              </a:rPr>
              <a:t>http://www.angelo.edu/faculty/kboudrea/molecule_gallery/element016_sulfur/sulfur_roll_03.jpg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6"/>
              </a:rPr>
              <a:t>http://placeitonluckydan.com/wp-content/uploads/2011/05/earth_from_space-27331.jpg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7"/>
              </a:rPr>
              <a:t>http://www.n24.de/media/import/dpaserviceline/dpaserviceline_20090414_15/Strom_20932500originallarge-4-3-800-0-0-3117-2336.jpg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8"/>
              </a:rPr>
              <a:t>http://img.aktuality.sk/stories/2005/Ilustr/Veda/Chemia/ortut_miska_4.jpg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9"/>
              </a:rPr>
              <a:t>http://thumbs.dreamstime.com/thumb_567/12931116010rU3Qq.jpg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0"/>
              </a:rPr>
              <a:t>http://www.rodina-finance.cz/img/full/4/12410.jpg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1"/>
              </a:rPr>
              <a:t>http://www.metal-bud.eu/m/media/0000/93.jpg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2"/>
              </a:rPr>
              <a:t>http://ponukymix.eu/wp-content/uploads/2011/06/132.jpg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3"/>
              </a:rPr>
              <a:t>http://image.tvnoviny.sk/media/images/580xX/Mar2010/2138061.jpg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4"/>
              </a:rPr>
              <a:t>http://www.seawear.com/images/irish/rings/celtic-weave-three-row~100.jpg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5"/>
              </a:rPr>
              <a:t>http://www.kovy.eu/data/11812265902837704.jpg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8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Ďakujem za pozornosť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1612"/>
            <a:ext cx="8029604" cy="45243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sk-SK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b="1" dirty="0">
                <a:latin typeface="Comic Sans MS" pitchFamily="66" charset="0"/>
              </a:rPr>
              <a:t> </a:t>
            </a:r>
            <a:r>
              <a:rPr lang="sk-SK" sz="36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Mgr.Mariana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sk-SK" sz="36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Pavelčáková</a:t>
            </a:r>
            <a:endParaRPr lang="sk-SK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                    </a:t>
            </a:r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©2011</a:t>
            </a:r>
          </a:p>
          <a:p>
            <a:pPr algn="ctr">
              <a:buNone/>
            </a:pPr>
            <a:r>
              <a:rPr lang="sk-SK" sz="2000" b="1" dirty="0" err="1" smtClean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Zdroj:</a:t>
            </a:r>
            <a:r>
              <a:rPr lang="sk-SK" sz="2000" b="1" dirty="0" err="1" smtClean="0">
                <a:latin typeface="Comic Sans MS" pitchFamily="66" charset="0"/>
              </a:rPr>
              <a:t>Vicenová</a:t>
            </a:r>
            <a:r>
              <a:rPr lang="sk-SK" sz="2000" b="1" dirty="0" smtClean="0">
                <a:latin typeface="Comic Sans MS" pitchFamily="66" charset="0"/>
              </a:rPr>
              <a:t>, H. 2011: Chémia pre 8.ročník základnej </a:t>
            </a:r>
          </a:p>
          <a:p>
            <a:pPr algn="ctr">
              <a:buNone/>
            </a:pPr>
            <a:r>
              <a:rPr lang="sk-SK" sz="2000" b="1" dirty="0" smtClean="0">
                <a:latin typeface="Comic Sans MS" pitchFamily="66" charset="0"/>
              </a:rPr>
              <a:t>       školy a 3.ročník gymnázia s osemročným štúdiom. </a:t>
            </a:r>
          </a:p>
          <a:p>
            <a:pPr algn="ctr">
              <a:buNone/>
            </a:pPr>
            <a:r>
              <a:rPr lang="sk-SK" sz="2000" dirty="0" smtClean="0">
                <a:latin typeface="Comic Sans MS" pitchFamily="66" charset="0"/>
              </a:rPr>
              <a:t>                Bratislava: </a:t>
            </a:r>
            <a:r>
              <a:rPr lang="sk-SK" sz="2000" dirty="0" err="1" smtClean="0">
                <a:latin typeface="Comic Sans MS" pitchFamily="66" charset="0"/>
              </a:rPr>
              <a:t>Expolpedagogika</a:t>
            </a:r>
            <a:r>
              <a:rPr lang="sk-SK" sz="2000" dirty="0" smtClean="0">
                <a:latin typeface="Comic Sans MS" pitchFamily="66" charset="0"/>
              </a:rPr>
              <a:t>, ISBN 978-80-8091-223-9</a:t>
            </a: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	  Šablóna: Danica </a:t>
            </a:r>
            <a:r>
              <a:rPr lang="sk-SK" sz="2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Slašťanová</a:t>
            </a:r>
            <a:endParaRPr lang="sk-SK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sk-SK" b="1" dirty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b="1" dirty="0" smtClean="0">
                <a:latin typeface="Comic Sans MS" pitchFamily="66" charset="0"/>
              </a:rPr>
              <a:t>    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6" name="Obrázok 5" descr="myspace-candybardolls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475131"/>
            <a:ext cx="1571636" cy="246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09600"/>
            <a:ext cx="8358246" cy="1604954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Všetky prvky môžeme rozdeliť na: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285992"/>
            <a:ext cx="7100910" cy="381000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4000" b="1" dirty="0" smtClean="0">
                <a:solidFill>
                  <a:schemeClr val="tx1"/>
                </a:solidFill>
                <a:latin typeface="Comic Sans MS" pitchFamily="66" charset="0"/>
              </a:rPr>
              <a:t>Kovy </a:t>
            </a:r>
          </a:p>
          <a:p>
            <a:pPr>
              <a:buFont typeface="Wingdings" pitchFamily="2" charset="2"/>
              <a:buChar char="q"/>
            </a:pPr>
            <a:r>
              <a:rPr lang="sk-SK" sz="4000" b="1" dirty="0" smtClean="0">
                <a:solidFill>
                  <a:schemeClr val="tx1"/>
                </a:solidFill>
                <a:latin typeface="Comic Sans MS" pitchFamily="66" charset="0"/>
              </a:rPr>
              <a:t>Nekovy</a:t>
            </a:r>
          </a:p>
          <a:p>
            <a:pPr>
              <a:buFont typeface="Wingdings" pitchFamily="2" charset="2"/>
              <a:buChar char="q"/>
            </a:pPr>
            <a:r>
              <a:rPr lang="sk-SK" sz="4000" b="1" dirty="0" err="1" smtClean="0">
                <a:solidFill>
                  <a:schemeClr val="tx1"/>
                </a:solidFill>
                <a:latin typeface="Comic Sans MS" pitchFamily="66" charset="0"/>
              </a:rPr>
              <a:t>Polokovy</a:t>
            </a:r>
            <a:r>
              <a:rPr lang="sk-SK" sz="4000" dirty="0" smtClean="0"/>
              <a:t> </a:t>
            </a:r>
            <a:endParaRPr lang="sk-SK" sz="4000" dirty="0" smtClean="0">
              <a:latin typeface="Comic Sans MS" pitchFamily="66" charset="0"/>
            </a:endParaRPr>
          </a:p>
        </p:txBody>
      </p:sp>
      <p:pic>
        <p:nvPicPr>
          <p:cNvPr id="4" name="Obrázok 3" descr="220px-Amethyst.bed.750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572008"/>
            <a:ext cx="3065531" cy="189505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285720" y="4429132"/>
            <a:ext cx="16430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Kremík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 descr="showPicturePreview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2981326" cy="223599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6572264" y="2214554"/>
            <a:ext cx="16430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Železo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" name="Obrázok 7" descr="sulfur_roll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383813" cy="27070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7500958" y="4071942"/>
            <a:ext cx="135732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Síra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Hranicu medzi kovmi </a:t>
            </a: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a nekovmi tvoria </a:t>
            </a:r>
            <a:r>
              <a:rPr lang="sk-SK" sz="4000" b="1" dirty="0" err="1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Comic Sans MS" pitchFamily="66" charset="0"/>
              </a:rPr>
              <a:t>polokovy</a:t>
            </a:r>
            <a:endParaRPr lang="sk-SK" sz="4000" b="1" dirty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4099" name="Zástupný symbol pro obsah 7" descr="periodicka_tabulk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928813"/>
            <a:ext cx="7358062" cy="4071937"/>
          </a:xfrm>
        </p:spPr>
      </p:pic>
      <p:sp>
        <p:nvSpPr>
          <p:cNvPr id="12" name="Rámeček 11"/>
          <p:cNvSpPr/>
          <p:nvPr/>
        </p:nvSpPr>
        <p:spPr>
          <a:xfrm>
            <a:off x="5857875" y="2857500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Rámeček 16"/>
          <p:cNvSpPr/>
          <p:nvPr/>
        </p:nvSpPr>
        <p:spPr>
          <a:xfrm>
            <a:off x="6215063" y="3214688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ámeček 17"/>
          <p:cNvSpPr/>
          <p:nvPr/>
        </p:nvSpPr>
        <p:spPr>
          <a:xfrm>
            <a:off x="6572250" y="3571875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9" name="Rámeček 18"/>
          <p:cNvSpPr/>
          <p:nvPr/>
        </p:nvSpPr>
        <p:spPr>
          <a:xfrm>
            <a:off x="7000875" y="3929063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20" name="Rámeček 19"/>
          <p:cNvSpPr/>
          <p:nvPr/>
        </p:nvSpPr>
        <p:spPr>
          <a:xfrm>
            <a:off x="7358063" y="4286250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Rámeček 17"/>
          <p:cNvSpPr/>
          <p:nvPr/>
        </p:nvSpPr>
        <p:spPr>
          <a:xfrm>
            <a:off x="6215074" y="3571876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Rámeček 17"/>
          <p:cNvSpPr/>
          <p:nvPr/>
        </p:nvSpPr>
        <p:spPr>
          <a:xfrm>
            <a:off x="6572264" y="3929066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Rámeček 17"/>
          <p:cNvSpPr/>
          <p:nvPr/>
        </p:nvSpPr>
        <p:spPr>
          <a:xfrm>
            <a:off x="7000892" y="4286256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00132"/>
          </a:xfrm>
        </p:spPr>
        <p:txBody>
          <a:bodyPr/>
          <a:lstStyle/>
          <a:p>
            <a:pPr eaLnBrk="1" hangingPunct="1">
              <a:defRPr/>
            </a:pPr>
            <a:r>
              <a:rPr lang="sk-SK" sz="6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Kovy</a:t>
            </a:r>
            <a:r>
              <a:rPr lang="sk-SK" sz="6000" b="1" dirty="0" smtClean="0">
                <a:latin typeface="Comic Sans MS" pitchFamily="66" charset="0"/>
              </a:rPr>
              <a:t> </a:t>
            </a:r>
            <a:endParaRPr lang="sk-SK" sz="60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latin typeface="Comic Sans MS" pitchFamily="66" charset="0"/>
              </a:rPr>
              <a:t>tvoria väčšinu známych prvkov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latin typeface="Comic Sans MS" pitchFamily="66" charset="0"/>
              </a:rPr>
              <a:t>najrozšírenejší prvok na Zemi je 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hliník</a:t>
            </a:r>
            <a:endParaRPr lang="sk-SK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druhý najrozšírenejší kov je 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železo</a:t>
            </a:r>
            <a:endParaRPr lang="sk-SK" sz="3600" b="1" dirty="0" smtClean="0">
              <a:latin typeface="Comic Sans MS" pitchFamily="66" charset="0"/>
            </a:endParaRPr>
          </a:p>
        </p:txBody>
      </p:sp>
      <p:pic>
        <p:nvPicPr>
          <p:cNvPr id="4" name="Obrázok 3" descr="earth_from_space-27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46929"/>
            <a:ext cx="4357718" cy="2990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9292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kovový lesk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k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ujnosť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ť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ažnosť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dobrá vodivosť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elektriny a tepla</a:t>
            </a:r>
            <a:endParaRPr lang="sk-SK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sú to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tuhé</a:t>
            </a:r>
            <a:r>
              <a:rPr lang="sk-SK" b="1" dirty="0" smtClean="0">
                <a:latin typeface="Comic Sans MS" pitchFamily="66" charset="0"/>
              </a:rPr>
              <a:t> látky (s výnimkou ortuti)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785950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Charakteristické vlastnosti kovov: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Obrázok 4" descr="Strom_20932500originallarge-4-3-800-0-0-3117-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090" y="1500175"/>
            <a:ext cx="2671471" cy="200026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Obrázok 5" descr="ortut_miska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706943"/>
            <a:ext cx="2071702" cy="189560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3286116" y="4929198"/>
            <a:ext cx="16430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Ortuť</a:t>
            </a:r>
            <a:r>
              <a:rPr lang="sk-SK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 </a:t>
            </a:r>
            <a:endParaRPr lang="sk-SK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Obrázok 8" descr="12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714884"/>
            <a:ext cx="2635240" cy="19764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643074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Podľa chemickej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reaktivity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možno kovy rozdeliť na: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57430"/>
            <a:ext cx="8172480" cy="373857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1. Neušľachtilé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draslík, hliník, železo, zinok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sú veľmi reaktívne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podliehajú korózii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v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prírode sa vyskytujú väčšinou </a:t>
            </a:r>
          </a:p>
          <a:p>
            <a:pPr>
              <a:buNone/>
            </a:pPr>
            <a:r>
              <a:rPr lang="sk-SK" b="1" dirty="0" smtClean="0">
                <a:latin typeface="Comic Sans MS" pitchFamily="66" charset="0"/>
              </a:rPr>
              <a:t> 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v zlúčeninách</a:t>
            </a:r>
            <a:endParaRPr lang="sk-SK" b="1" dirty="0" smtClean="0">
              <a:latin typeface="Comic Sans MS" pitchFamily="66" charset="0"/>
            </a:endParaRPr>
          </a:p>
        </p:txBody>
      </p:sp>
      <p:pic>
        <p:nvPicPr>
          <p:cNvPr id="4" name="Obrázok 3" descr="12931116010rU3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00372"/>
            <a:ext cx="2386026" cy="15906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. Ušľachtilé -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meď, striebro, zlato, platina, ortuť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sú málo reaktívne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v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prírode sa vyskytujú </a:t>
            </a:r>
            <a:r>
              <a:rPr lang="sk-SK" b="1" dirty="0" smtClean="0">
                <a:latin typeface="Comic Sans MS" pitchFamily="66" charset="0"/>
              </a:rPr>
              <a:t>v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rýdzom stave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–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nezlučujú sa s inými prvkami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85786" y="357166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Podľa chemickej reaktivity možno kovy rozdeliť na:</a:t>
            </a:r>
            <a:endParaRPr lang="sk-SK" sz="4400" dirty="0"/>
          </a:p>
        </p:txBody>
      </p:sp>
      <p:pic>
        <p:nvPicPr>
          <p:cNvPr id="5" name="Obrázok 4" descr="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929198"/>
            <a:ext cx="3071834" cy="164512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Obrázok 5" descr="celtic-weave-three-row~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929198"/>
            <a:ext cx="2143140" cy="15859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11812265902837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911338"/>
            <a:ext cx="2214578" cy="166093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8"/>
          </a:xfrm>
        </p:spPr>
        <p:txBody>
          <a:bodyPr/>
          <a:lstStyle/>
          <a:p>
            <a:r>
              <a:rPr lang="sk-SK" sz="6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Zliatiny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v praxi sa často používajú miesto kovov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majú lepšie vlastnosti</a:t>
            </a:r>
            <a:endParaRPr lang="sk-SK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sú to tuhé roztoky</a:t>
            </a:r>
          </a:p>
          <a:p>
            <a:pPr marL="0" indent="0">
              <a:buNone/>
            </a:pPr>
            <a:r>
              <a:rPr lang="sk-SK" b="1" dirty="0" smtClean="0">
                <a:latin typeface="Comic Sans MS" pitchFamily="66" charset="0"/>
              </a:rPr>
              <a:t>  napr</a:t>
            </a:r>
            <a:r>
              <a:rPr lang="sk-SK" b="1" dirty="0" smtClean="0">
                <a:latin typeface="Comic Sans MS" pitchFamily="66" charset="0"/>
              </a:rPr>
              <a:t>.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bronz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(meď a cín)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		    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mosadz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(meď a zinok)</a:t>
            </a:r>
            <a:endParaRPr lang="sk-SK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sk-SK" dirty="0">
              <a:latin typeface="Comic Sans MS" pitchFamily="66" charset="0"/>
            </a:endParaRPr>
          </a:p>
        </p:txBody>
      </p:sp>
      <p:pic>
        <p:nvPicPr>
          <p:cNvPr id="4" name="Obrázek 3" descr="bronz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29063"/>
            <a:ext cx="1893888" cy="25241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Obrázok 4" descr="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786322"/>
            <a:ext cx="2786065" cy="170540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071570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Biogénne prvky</a:t>
            </a:r>
            <a:endParaRPr lang="sk-SK" sz="5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 Železnaté katióny Fe</a:t>
            </a:r>
            <a:r>
              <a:rPr lang="sk-SK" b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2+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sk-SK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sk-S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nachádzajú sa v červenom krvnom farbive</a:t>
            </a:r>
            <a:r>
              <a:rPr kumimoji="0" lang="sk-SK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</a:t>
            </a:r>
            <a:r>
              <a:rPr kumimoji="0" lang="sk-SK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sk-SK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hemoglobíne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sk-S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železo sa nachádza v pečeni, mäse, vaječnom žĺtku, zelenine, obilí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Obrázek 4" descr="spenat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214818"/>
            <a:ext cx="3865206" cy="221457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Obrázok 7" descr="GLU2f7dea_ma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214818"/>
            <a:ext cx="3357586" cy="22335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Vlastná 9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F0000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402</Words>
  <Application>Microsoft Office PowerPoint</Application>
  <PresentationFormat>Prezentácia na obrazovke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Times New Roman</vt:lpstr>
      <vt:lpstr>Wingdings</vt:lpstr>
      <vt:lpstr>Default Design</vt:lpstr>
      <vt:lpstr>Kovy, nekovy, polokovy</vt:lpstr>
      <vt:lpstr>Všetky prvky môžeme rozdeliť na:</vt:lpstr>
      <vt:lpstr>Hranicu medzi kovmi  a nekovmi tvoria polokovy</vt:lpstr>
      <vt:lpstr>Kovy </vt:lpstr>
      <vt:lpstr>Charakteristické vlastnosti kovov:</vt:lpstr>
      <vt:lpstr>Podľa chemickej reaktivity možno kovy rozdeliť na:</vt:lpstr>
      <vt:lpstr>Prezentácia programu PowerPoint</vt:lpstr>
      <vt:lpstr>Zliatiny</vt:lpstr>
      <vt:lpstr>Biogénne prvky</vt:lpstr>
      <vt:lpstr>Horečnaté katióny Mg2+</vt:lpstr>
      <vt:lpstr>Prezentácia programu PowerPoint</vt:lpstr>
      <vt:lpstr>Vápenaté katióny Ca2+</vt:lpstr>
      <vt:lpstr>Prezentácia programu PowerPoint</vt:lpstr>
      <vt:lpstr> Zdroje obrázkov: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Pavelcakova Mariana</dc:creator>
  <cp:lastModifiedBy>Uzivatel</cp:lastModifiedBy>
  <cp:revision>67</cp:revision>
  <dcterms:created xsi:type="dcterms:W3CDTF">1601-01-01T00:00:00Z</dcterms:created>
  <dcterms:modified xsi:type="dcterms:W3CDTF">2020-12-08T18:25:38Z</dcterms:modified>
</cp:coreProperties>
</file>