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568091-D8E7-46A8-AB54-7CFD009934AA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091-D8E7-46A8-AB54-7CFD009934AA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091-D8E7-46A8-AB54-7CFD009934AA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568091-D8E7-46A8-AB54-7CFD009934AA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568091-D8E7-46A8-AB54-7CFD009934AA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091-D8E7-46A8-AB54-7CFD009934AA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091-D8E7-46A8-AB54-7CFD009934AA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568091-D8E7-46A8-AB54-7CFD009934AA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091-D8E7-46A8-AB54-7CFD009934AA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568091-D8E7-46A8-AB54-7CFD009934AA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568091-D8E7-46A8-AB54-7CFD009934AA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568091-D8E7-46A8-AB54-7CFD009934AA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Oowgw9N2YQ" TargetMode="External"/><Relationship Id="rId2" Type="http://schemas.openxmlformats.org/officeDocument/2006/relationships/hyperlink" Target="https://www.youtube.com/watch?v=4L8xNIjUC6I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9712" y="548680"/>
            <a:ext cx="6604248" cy="1373538"/>
          </a:xfrm>
        </p:spPr>
        <p:txBody>
          <a:bodyPr>
            <a:noAutofit/>
          </a:bodyPr>
          <a:lstStyle/>
          <a:p>
            <a:pPr algn="ctr"/>
            <a:r>
              <a:rPr lang="sk-SK" sz="4000" dirty="0" smtClean="0"/>
              <a:t>Vlastnosti jednoduchých organických látok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dirty="0" smtClean="0"/>
              <a:t>Organické a anorganické látky</a:t>
            </a:r>
            <a:endParaRPr lang="sk-SK" sz="2800" dirty="0"/>
          </a:p>
        </p:txBody>
      </p:sp>
      <p:pic>
        <p:nvPicPr>
          <p:cNvPr id="1026" name="Picture 2" descr="VÃ½sledok vyhÄ¾adÃ¡vania obrÃ¡zkov pre dopyt organic vs. inorgan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276872"/>
            <a:ext cx="3672408" cy="2281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b="1" dirty="0" smtClean="0"/>
              <a:t>Organické zlúčeniny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424936" cy="542121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Časť chémie, ktorá skúma organické zlúčeniny, sa nazýva </a:t>
            </a:r>
            <a:r>
              <a:rPr lang="sk-SK" b="1" dirty="0" smtClean="0">
                <a:solidFill>
                  <a:schemeClr val="bg2">
                    <a:lumMod val="25000"/>
                  </a:schemeClr>
                </a:solidFill>
              </a:rPr>
              <a:t>organická chémia</a:t>
            </a:r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Z organických zlúčenín sú zložené všetky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živé organizmy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Charakteristickou vlastnosťou organických látok je ich </a:t>
            </a:r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horľavosť.</a:t>
            </a:r>
          </a:p>
          <a:p>
            <a:pPr>
              <a:lnSpc>
                <a:spcPct val="120000"/>
              </a:lnSpc>
            </a:pP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Organické zlúčeniny sú zlúčeniny, v ktorých sú viazané atómy </a:t>
            </a: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uhlíka (C) a vodíka(H).</a:t>
            </a:r>
          </a:p>
          <a:p>
            <a:pPr>
              <a:lnSpc>
                <a:spcPct val="120000"/>
              </a:lnSpc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Môžu obsahovať aj atómy </a:t>
            </a: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</a:rPr>
              <a:t>kyslíka(O), dusíka(N), fosforu(P), síry(S), halogénov(</a:t>
            </a:r>
            <a:r>
              <a:rPr lang="sk-SK" b="1" dirty="0" err="1" smtClean="0">
                <a:solidFill>
                  <a:schemeClr val="accent5">
                    <a:lumMod val="50000"/>
                  </a:schemeClr>
                </a:solidFill>
              </a:rPr>
              <a:t>F,Cl,Br,I</a:t>
            </a: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</a:rPr>
              <a:t>).</a:t>
            </a:r>
            <a:endParaRPr lang="sk-SK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467600" cy="792088"/>
          </a:xfrm>
        </p:spPr>
        <p:txBody>
          <a:bodyPr/>
          <a:lstStyle/>
          <a:p>
            <a:pPr algn="ctr"/>
            <a:r>
              <a:rPr lang="sk-SK" b="1" dirty="0" smtClean="0"/>
              <a:t>Ďakujem za pozornosť!</a:t>
            </a:r>
            <a:endParaRPr lang="sk-SK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827584" y="4437112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Zdroj obrázkov: internet</a:t>
            </a:r>
            <a:endParaRPr lang="sk-SK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539552" y="1124744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Domáca úloha: </a:t>
            </a:r>
            <a:r>
              <a:rPr lang="sk-SK" sz="2800" dirty="0" smtClean="0"/>
              <a:t>Pracovný zošit – 9/1,2 a 10/4,5,6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sk-SK" dirty="0" smtClean="0"/>
              <a:t>Organické a anorganické látky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931224" cy="5349208"/>
          </a:xfrm>
        </p:spPr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Cukor obsahuje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Kyselina sírová je hygroskopická, odoberá cukru vodu (H</a:t>
            </a:r>
            <a:r>
              <a:rPr lang="sk-SK" baseline="-25000" dirty="0" smtClean="0"/>
              <a:t>2</a:t>
            </a:r>
            <a:r>
              <a:rPr lang="sk-SK" dirty="0" smtClean="0"/>
              <a:t>O), z cukru zostane len uhlík – cukor zuhoľnatie. (pokus v 8.ročníku – v učebnici na str.8)</a:t>
            </a:r>
          </a:p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www.youtube.com/watch?v=4L8xNIjUC6I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4" name="BlokTextu 3">
            <a:hlinkClick r:id="rId3"/>
          </p:cNvPr>
          <p:cNvSpPr txBox="1"/>
          <p:nvPr/>
        </p:nvSpPr>
        <p:spPr>
          <a:xfrm>
            <a:off x="2771800" y="1268760"/>
            <a:ext cx="316835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Cukor a kyselina sírová</a:t>
            </a:r>
            <a:endParaRPr lang="sk-SK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3347864" y="1988840"/>
            <a:ext cx="129614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uhlík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3347864" y="2564904"/>
            <a:ext cx="1296144" cy="369332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vodík</a:t>
            </a:r>
            <a:endParaRPr lang="sk-SK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5004048" y="2276872"/>
            <a:ext cx="1296144" cy="36933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kyslík</a:t>
            </a:r>
            <a:endParaRPr lang="sk-SK" b="1" dirty="0">
              <a:solidFill>
                <a:schemeClr val="tx1"/>
              </a:solidFill>
            </a:endParaRPr>
          </a:p>
        </p:txBody>
      </p:sp>
      <p:pic>
        <p:nvPicPr>
          <p:cNvPr id="14338" name="Picture 2" descr="VÃ½sledok vyhÄ¾adÃ¡vania obrÃ¡zkov pre dopyt sacharÃ³z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1484784"/>
            <a:ext cx="1274980" cy="2105473"/>
          </a:xfrm>
          <a:prstGeom prst="rect">
            <a:avLst/>
          </a:prstGeom>
          <a:noFill/>
        </p:spPr>
      </p:pic>
      <p:pic>
        <p:nvPicPr>
          <p:cNvPr id="14340" name="Picture 4" descr="VÃ½sledok vyhÄ¾adÃ¡vania obrÃ¡zkov pre dopyt uhlÃ­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4941168"/>
            <a:ext cx="1877075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342" name="Picture 6" descr="VÃ½sledok vyhÄ¾adÃ¡vania obrÃ¡zkov pre dopyt uhlÃ­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4941168"/>
            <a:ext cx="1464982" cy="13384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Rozdelenie látok na </a:t>
            </a:r>
            <a:r>
              <a:rPr lang="sk-SK" b="1" dirty="0" smtClean="0"/>
              <a:t>organické</a:t>
            </a:r>
            <a:r>
              <a:rPr lang="sk-SK" dirty="0" smtClean="0"/>
              <a:t> a </a:t>
            </a:r>
            <a:r>
              <a:rPr lang="sk-SK" b="1" dirty="0" smtClean="0"/>
              <a:t>anorganické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147248" cy="5061176"/>
          </a:xfrm>
        </p:spPr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2258566" y="1040078"/>
            <a:ext cx="404162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Už v 18.storočí </a:t>
            </a:r>
            <a:r>
              <a:rPr lang="sk-SK" sz="2400" dirty="0" err="1" smtClean="0"/>
              <a:t>Berzelius</a:t>
            </a:r>
            <a:r>
              <a:rPr lang="sk-SK" sz="2400" dirty="0" smtClean="0"/>
              <a:t>:</a:t>
            </a:r>
            <a:endParaRPr lang="sk-SK" sz="2400" dirty="0"/>
          </a:p>
        </p:txBody>
      </p:sp>
      <p:sp>
        <p:nvSpPr>
          <p:cNvPr id="5" name="Šípka dolu 4"/>
          <p:cNvSpPr/>
          <p:nvPr/>
        </p:nvSpPr>
        <p:spPr>
          <a:xfrm rot="2703284">
            <a:off x="2635611" y="1929321"/>
            <a:ext cx="492190" cy="1650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23528" y="3429000"/>
            <a:ext cx="3960440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</a:rPr>
              <a:t>Látky vznikajú v živých organizmoch</a:t>
            </a: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0" y="4365104"/>
            <a:ext cx="233975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V rastlinách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763688" y="4797152"/>
            <a:ext cx="2664296" cy="86409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V živočíchoch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251520" y="1484784"/>
            <a:ext cx="259228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chemeClr val="tx1"/>
                </a:solidFill>
              </a:rPr>
              <a:t>Organické látky</a:t>
            </a:r>
            <a:endParaRPr lang="sk-SK" sz="2800" b="1" dirty="0">
              <a:solidFill>
                <a:schemeClr val="tx1"/>
              </a:solidFill>
            </a:endParaRPr>
          </a:p>
        </p:txBody>
      </p:sp>
      <p:sp>
        <p:nvSpPr>
          <p:cNvPr id="10" name="Šípka dolu 9"/>
          <p:cNvSpPr/>
          <p:nvPr/>
        </p:nvSpPr>
        <p:spPr>
          <a:xfrm rot="18696850">
            <a:off x="5296234" y="1753693"/>
            <a:ext cx="492113" cy="1903211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Zaoblený obdĺžnik 10"/>
          <p:cNvSpPr/>
          <p:nvPr/>
        </p:nvSpPr>
        <p:spPr>
          <a:xfrm>
            <a:off x="5796136" y="1484784"/>
            <a:ext cx="2592288" cy="115212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chemeClr val="tx1"/>
                </a:solidFill>
              </a:rPr>
              <a:t>Anorganické látky</a:t>
            </a:r>
            <a:endParaRPr lang="sk-SK" sz="2800" b="1" dirty="0">
              <a:solidFill>
                <a:schemeClr val="tx1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5004048" y="3429000"/>
            <a:ext cx="3672408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</a:rPr>
              <a:t>Látky v neživej prírode</a:t>
            </a: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932040" y="3933056"/>
            <a:ext cx="2339752" cy="86409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V nerastoch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300192" y="4509120"/>
            <a:ext cx="2339752" cy="86409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V horninách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323528" y="5805264"/>
            <a:ext cx="399593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Sú horľavé, po zahriatí sa menia na popol a dym.</a:t>
            </a:r>
            <a:endParaRPr lang="sk-SK" b="1" dirty="0"/>
          </a:p>
        </p:txBody>
      </p:sp>
      <p:sp>
        <p:nvSpPr>
          <p:cNvPr id="16" name="BlokTextu 15"/>
          <p:cNvSpPr txBox="1"/>
          <p:nvPr/>
        </p:nvSpPr>
        <p:spPr>
          <a:xfrm>
            <a:off x="4788024" y="5805264"/>
            <a:ext cx="399593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Sú nehorľavé, po zohrievaní sa vyparujú alebo roztavia.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b="1" dirty="0" smtClean="0"/>
              <a:t>Fridrich W</a:t>
            </a:r>
            <a:r>
              <a:rPr lang="az-Cyrl-AZ" b="1" dirty="0" smtClean="0">
                <a:cs typeface="Times New Roman"/>
              </a:rPr>
              <a:t>ӧ</a:t>
            </a:r>
            <a:r>
              <a:rPr lang="sk-SK" b="1" dirty="0" err="1" smtClean="0">
                <a:cs typeface="Times New Roman"/>
              </a:rPr>
              <a:t>hler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211144" cy="5277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k-SK" dirty="0" smtClean="0"/>
              <a:t>Nemecký chemik</a:t>
            </a:r>
          </a:p>
          <a:p>
            <a:pPr>
              <a:lnSpc>
                <a:spcPct val="120000"/>
              </a:lnSpc>
            </a:pPr>
            <a:r>
              <a:rPr lang="sk-SK" b="1" dirty="0" smtClean="0"/>
              <a:t>Pripravil</a:t>
            </a:r>
            <a:r>
              <a:rPr lang="sk-SK" dirty="0" smtClean="0"/>
              <a:t> v laboratóriu </a:t>
            </a:r>
            <a:r>
              <a:rPr lang="sk-SK" b="1" dirty="0" smtClean="0"/>
              <a:t>(synteticky) </a:t>
            </a:r>
            <a:r>
              <a:rPr lang="sk-SK" dirty="0" smtClean="0"/>
              <a:t>prvé organické látky z anorganických</a:t>
            </a:r>
          </a:p>
          <a:p>
            <a:pPr>
              <a:lnSpc>
                <a:spcPct val="120000"/>
              </a:lnSpc>
            </a:pPr>
            <a:r>
              <a:rPr lang="sk-SK" dirty="0" smtClean="0"/>
              <a:t>1824 – kyselina šťaveľová</a:t>
            </a:r>
          </a:p>
          <a:p>
            <a:pPr>
              <a:lnSpc>
                <a:spcPct val="120000"/>
              </a:lnSpc>
            </a:pPr>
            <a:r>
              <a:rPr lang="sk-SK" dirty="0" smtClean="0"/>
              <a:t>1828 – močovina</a:t>
            </a:r>
          </a:p>
          <a:p>
            <a:pPr>
              <a:lnSpc>
                <a:spcPct val="120000"/>
              </a:lnSpc>
            </a:pPr>
            <a:r>
              <a:rPr lang="sk-SK" dirty="0" smtClean="0"/>
              <a:t>Po týchto experimentoch takmer stratilo opodstatnenie rozdelenie látok na organické a anorganické.</a:t>
            </a:r>
          </a:p>
          <a:p>
            <a:r>
              <a:rPr lang="sk-SK" dirty="0" smtClean="0"/>
              <a:t>Nová definícia: </a:t>
            </a:r>
            <a:r>
              <a:rPr lang="sk-SK" dirty="0" smtClean="0">
                <a:solidFill>
                  <a:srgbClr val="FF0000"/>
                </a:solidFill>
              </a:rPr>
              <a:t>organické látky sú zlúčeniny uhlíka (C) </a:t>
            </a:r>
            <a:r>
              <a:rPr lang="sk-SK" dirty="0" smtClean="0"/>
              <a:t>- výnimku tvoria oxidy a uhličitany.</a:t>
            </a:r>
            <a:endParaRPr lang="sk-SK" dirty="0"/>
          </a:p>
        </p:txBody>
      </p:sp>
      <p:pic>
        <p:nvPicPr>
          <p:cNvPr id="1026" name="Picture 2" descr="Friedrich WÃ¶h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556792"/>
            <a:ext cx="2190750" cy="28479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sk-SK" dirty="0" smtClean="0"/>
              <a:t>Skúmame vlastnosti látok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3960440"/>
          </a:xfrm>
        </p:spPr>
        <p:txBody>
          <a:bodyPr/>
          <a:lstStyle/>
          <a:p>
            <a:r>
              <a:rPr lang="sk-SK" b="1" dirty="0" smtClean="0"/>
              <a:t>Pomôcky a chemikálie </a:t>
            </a:r>
            <a:r>
              <a:rPr lang="sk-SK" dirty="0" smtClean="0"/>
              <a:t>: skúmavky, kahan, držiak, kadičky, voda, ... , kuchynská soľ, sóda bikarbóna, škrob, parafín</a:t>
            </a:r>
          </a:p>
          <a:p>
            <a:r>
              <a:rPr lang="sk-SK" b="1" dirty="0" smtClean="0"/>
              <a:t>Postup práce:</a:t>
            </a:r>
          </a:p>
          <a:p>
            <a:pPr lvl="1"/>
            <a:r>
              <a:rPr lang="sk-SK" dirty="0" smtClean="0"/>
              <a:t>Poznáš už viacero vlastností, ktoré na látkach môžeme skúmať.</a:t>
            </a:r>
          </a:p>
          <a:p>
            <a:pPr lvl="1"/>
            <a:r>
              <a:rPr lang="sk-SK" dirty="0" smtClean="0"/>
              <a:t>Zostav si tabuľku na zápis pozorovaných vlastností.</a:t>
            </a:r>
          </a:p>
          <a:p>
            <a:pPr lvl="1"/>
            <a:r>
              <a:rPr lang="sk-SK" dirty="0" smtClean="0"/>
              <a:t>Porovnaj vlastnosti pozorovaných látok.</a:t>
            </a:r>
          </a:p>
          <a:p>
            <a:pPr lvl="1"/>
            <a:r>
              <a:rPr lang="sk-SK" dirty="0" smtClean="0"/>
              <a:t>Podľa výsledkov skús povedať, ktoré látky sú organické a ktoré anorganické.</a:t>
            </a:r>
          </a:p>
          <a:p>
            <a:endParaRPr lang="sk-SK" b="1" dirty="0" smtClean="0"/>
          </a:p>
          <a:p>
            <a:pPr lvl="1">
              <a:buNone/>
            </a:pPr>
            <a:endParaRPr lang="sk-SK" dirty="0" smtClean="0"/>
          </a:p>
          <a:p>
            <a:endParaRPr lang="sk-SK" b="1" dirty="0" smtClean="0"/>
          </a:p>
        </p:txBody>
      </p:sp>
      <p:sp>
        <p:nvSpPr>
          <p:cNvPr id="4" name="BlokTextu 3"/>
          <p:cNvSpPr txBox="1"/>
          <p:nvPr/>
        </p:nvSpPr>
        <p:spPr>
          <a:xfrm>
            <a:off x="395536" y="5301208"/>
            <a:ext cx="820891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000" b="1" dirty="0" smtClean="0"/>
              <a:t>Parafín</a:t>
            </a:r>
            <a:r>
              <a:rPr lang="sk-SK" sz="2000" dirty="0" smtClean="0"/>
              <a:t> je organická látka,  získava sa spracovaním ropy. Pozorovali sme jeho topenie, tuhnutie, horenie.  </a:t>
            </a:r>
            <a:r>
              <a:rPr lang="sk-SK" sz="2000" b="1" dirty="0" smtClean="0"/>
              <a:t>Čo horí v sviečke?</a:t>
            </a:r>
            <a:endParaRPr lang="sk-SK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dirty="0" smtClean="0"/>
              <a:t>Skúmame vlastnosti parafínu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421216"/>
          </a:xfrm>
        </p:spPr>
        <p:txBody>
          <a:bodyPr/>
          <a:lstStyle/>
          <a:p>
            <a:r>
              <a:rPr lang="sk-SK" b="1" dirty="0" smtClean="0"/>
              <a:t>Pomôcky a chemikálie: </a:t>
            </a:r>
            <a:r>
              <a:rPr lang="sk-SK" dirty="0" smtClean="0"/>
              <a:t>porcelánové misky, chemické kliešte, laboratórny stojan, železný kruh, kahan, zápalky, nôž, drevené špajdle, parafínové sviečky</a:t>
            </a:r>
          </a:p>
          <a:p>
            <a:r>
              <a:rPr lang="sk-SK" b="1" dirty="0" smtClean="0"/>
              <a:t>Postup: </a:t>
            </a:r>
          </a:p>
          <a:p>
            <a:pPr lvl="1"/>
            <a:r>
              <a:rPr lang="sk-SK" dirty="0" smtClean="0"/>
              <a:t>Z jednej sviečky vytiahni knôt, druhú nechaj tak.</a:t>
            </a:r>
          </a:p>
          <a:p>
            <a:pPr lvl="1"/>
            <a:r>
              <a:rPr lang="sk-SK" dirty="0" smtClean="0"/>
              <a:t>Porovnaj rýchlosť horenia sviečky a samotného knôtu.</a:t>
            </a:r>
          </a:p>
          <a:p>
            <a:pPr lvl="1"/>
            <a:r>
              <a:rPr lang="sk-SK" dirty="0" smtClean="0"/>
              <a:t>Pokús sa zapáliť čerstvo zhasnutú sviečku bez dotyku plameňa s knôtom. </a:t>
            </a:r>
          </a:p>
          <a:p>
            <a:pPr lvl="1"/>
            <a:r>
              <a:rPr lang="sk-SK" dirty="0" smtClean="0"/>
              <a:t>Pokús sa roztopený parafín v porcelánovej miske zapáliť pomocou zapálenej špajdle.</a:t>
            </a:r>
          </a:p>
          <a:p>
            <a:pPr lvl="1"/>
            <a:endParaRPr lang="sk-SK" dirty="0"/>
          </a:p>
        </p:txBody>
      </p:sp>
      <p:pic>
        <p:nvPicPr>
          <p:cNvPr id="17410" name="Picture 2" descr="ParafÃ­n 62/66 dosky 30k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869160"/>
            <a:ext cx="1512168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2" name="Picture 4" descr="VÃ½sledok vyhÄ¾adÃ¡vania obrÃ¡zkov pre dopyt knÃ´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5157192"/>
            <a:ext cx="1791134" cy="12314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sk-SK" b="1" dirty="0" smtClean="0"/>
              <a:t>Závery: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03232" cy="5493224"/>
          </a:xfrm>
        </p:spPr>
        <p:txBody>
          <a:bodyPr/>
          <a:lstStyle/>
          <a:p>
            <a:r>
              <a:rPr lang="sk-SK" dirty="0" smtClean="0"/>
              <a:t>V sviečke horí parafín.</a:t>
            </a:r>
          </a:p>
          <a:p>
            <a:r>
              <a:rPr lang="sk-SK" dirty="0" smtClean="0"/>
              <a:t>Samotný knôt horí rýchlejšie ako svieca.</a:t>
            </a:r>
          </a:p>
          <a:p>
            <a:r>
              <a:rPr lang="sk-SK" dirty="0" smtClean="0"/>
              <a:t>Zahriatím sa parafín roztopil.</a:t>
            </a:r>
          </a:p>
          <a:p>
            <a:r>
              <a:rPr lang="sk-SK" dirty="0" smtClean="0"/>
              <a:t>Roztopený parafín sa vyparuje.</a:t>
            </a:r>
          </a:p>
          <a:p>
            <a:r>
              <a:rPr lang="sk-SK" dirty="0" smtClean="0"/>
              <a:t>Parafín horí aj bez knôtu.</a:t>
            </a:r>
          </a:p>
          <a:p>
            <a:r>
              <a:rPr lang="sk-SK" dirty="0" smtClean="0"/>
              <a:t>V sviečke horia výpary parafínu.</a:t>
            </a:r>
          </a:p>
          <a:p>
            <a:r>
              <a:rPr lang="sk-SK" dirty="0" smtClean="0"/>
              <a:t>Pri horení sa parafín rozkladá.</a:t>
            </a:r>
          </a:p>
          <a:p>
            <a:r>
              <a:rPr lang="sk-SK" dirty="0" smtClean="0"/>
              <a:t>Vzniká oxid uhličitý.</a:t>
            </a:r>
          </a:p>
          <a:p>
            <a:r>
              <a:rPr lang="sk-SK" dirty="0" smtClean="0"/>
              <a:t>Zo zvyšku uhlíka vznikajú pri horení sadze.</a:t>
            </a:r>
            <a:endParaRPr lang="sk-SK" dirty="0"/>
          </a:p>
        </p:txBody>
      </p:sp>
      <p:pic>
        <p:nvPicPr>
          <p:cNvPr id="19458" name="Picture 2" descr="VÃ½sledok vyhÄ¾adÃ¡vania obrÃ¡zkov pre dopyt burning paraffin candle"/>
          <p:cNvPicPr>
            <a:picLocks noChangeAspect="1" noChangeArrowheads="1"/>
          </p:cNvPicPr>
          <p:nvPr/>
        </p:nvPicPr>
        <p:blipFill>
          <a:blip r:embed="rId2" cstate="print"/>
          <a:srcRect b="11364"/>
          <a:stretch>
            <a:fillRect/>
          </a:stretch>
        </p:blipFill>
        <p:spPr bwMode="auto">
          <a:xfrm>
            <a:off x="6516216" y="2348880"/>
            <a:ext cx="1656875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60" name="Picture 4" descr="VÃ½sledok vyhÄ¾adÃ¡vania obrÃ¡zkov pre dopyt sadz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5157192"/>
            <a:ext cx="1584176" cy="1251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pPr algn="ctr"/>
            <a:r>
              <a:rPr lang="sk-SK" b="1" dirty="0" smtClean="0"/>
              <a:t>Vlastnosti organických a anorganických látok: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4" name="Zaoblený obdĺžnik 3"/>
          <p:cNvSpPr/>
          <p:nvPr/>
        </p:nvSpPr>
        <p:spPr>
          <a:xfrm>
            <a:off x="899592" y="1268760"/>
            <a:ext cx="2592288" cy="11521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chemeClr val="tx1"/>
                </a:solidFill>
              </a:rPr>
              <a:t>Organické látky</a:t>
            </a:r>
            <a:endParaRPr lang="sk-SK" sz="2800" b="1" dirty="0">
              <a:solidFill>
                <a:schemeClr val="tx1"/>
              </a:solidFill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5508104" y="1268760"/>
            <a:ext cx="2592288" cy="115212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chemeClr val="tx1"/>
                </a:solidFill>
              </a:rPr>
              <a:t>Anorganické látky</a:t>
            </a:r>
            <a:endParaRPr lang="sk-SK" sz="2800" b="1" dirty="0">
              <a:solidFill>
                <a:schemeClr val="tx1"/>
              </a:solidFill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251520" y="2708920"/>
            <a:ext cx="352839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ysClr val="windowText" lastClr="000000"/>
                </a:solidFill>
              </a:rPr>
              <a:t>Viac atómov </a:t>
            </a:r>
            <a:r>
              <a:rPr lang="sk-SK" dirty="0" smtClean="0">
                <a:solidFill>
                  <a:sysClr val="windowText" lastClr="000000"/>
                </a:solidFill>
              </a:rPr>
              <a:t>v molekule ako v anorganických látkach.</a:t>
            </a:r>
            <a:endParaRPr lang="sk-SK" dirty="0">
              <a:solidFill>
                <a:sysClr val="windowText" lastClr="000000"/>
              </a:solidFill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5004048" y="2708920"/>
            <a:ext cx="3528392" cy="648072"/>
          </a:xfrm>
          <a:prstGeom prst="roundRect">
            <a:avLst/>
          </a:prstGeom>
          <a:solidFill>
            <a:schemeClr val="accent2">
              <a:alpha val="52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ysClr val="windowText" lastClr="000000"/>
                </a:solidFill>
              </a:rPr>
              <a:t>Zvyčajne</a:t>
            </a:r>
            <a:r>
              <a:rPr lang="sk-SK" b="1" dirty="0" smtClean="0">
                <a:solidFill>
                  <a:sysClr val="windowText" lastClr="000000"/>
                </a:solidFill>
              </a:rPr>
              <a:t> málo atómov </a:t>
            </a:r>
            <a:r>
              <a:rPr lang="sk-SK" dirty="0" smtClean="0">
                <a:solidFill>
                  <a:sysClr val="windowText" lastClr="000000"/>
                </a:solidFill>
              </a:rPr>
              <a:t>v molekule.</a:t>
            </a:r>
            <a:endParaRPr lang="sk-SK" dirty="0">
              <a:solidFill>
                <a:sysClr val="windowText" lastClr="000000"/>
              </a:solidFill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323528" y="3789040"/>
            <a:ext cx="352839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ysClr val="windowText" lastClr="000000"/>
                </a:solidFill>
              </a:rPr>
              <a:t>Pod vplyvom </a:t>
            </a:r>
            <a:r>
              <a:rPr lang="sk-SK" u="sng" dirty="0" smtClean="0">
                <a:solidFill>
                  <a:sysClr val="windowText" lastClr="000000"/>
                </a:solidFill>
              </a:rPr>
              <a:t>tepla</a:t>
            </a:r>
            <a:r>
              <a:rPr lang="sk-SK" dirty="0" smtClean="0">
                <a:solidFill>
                  <a:sysClr val="windowText" lastClr="000000"/>
                </a:solidFill>
              </a:rPr>
              <a:t> </a:t>
            </a:r>
            <a:r>
              <a:rPr lang="sk-SK" b="1" dirty="0" smtClean="0">
                <a:solidFill>
                  <a:sysClr val="windowText" lastClr="000000"/>
                </a:solidFill>
              </a:rPr>
              <a:t>menej stále </a:t>
            </a:r>
            <a:r>
              <a:rPr lang="sk-SK" dirty="0" smtClean="0">
                <a:solidFill>
                  <a:sysClr val="windowText" lastClr="000000"/>
                </a:solidFill>
              </a:rPr>
              <a:t>ako anorganické.</a:t>
            </a:r>
            <a:endParaRPr lang="sk-SK" dirty="0">
              <a:solidFill>
                <a:sysClr val="windowText" lastClr="000000"/>
              </a:solidFill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5004048" y="3789040"/>
            <a:ext cx="3528392" cy="648072"/>
          </a:xfrm>
          <a:prstGeom prst="roundRect">
            <a:avLst/>
          </a:prstGeom>
          <a:solidFill>
            <a:schemeClr val="accent2">
              <a:alpha val="52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ysClr val="windowText" lastClr="000000"/>
                </a:solidFill>
              </a:rPr>
              <a:t>Pod vplyvom</a:t>
            </a:r>
            <a:r>
              <a:rPr lang="sk-SK" u="sng" dirty="0" smtClean="0">
                <a:solidFill>
                  <a:sysClr val="windowText" lastClr="000000"/>
                </a:solidFill>
              </a:rPr>
              <a:t> tepla </a:t>
            </a:r>
            <a:r>
              <a:rPr lang="sk-SK" dirty="0" smtClean="0">
                <a:solidFill>
                  <a:sysClr val="windowText" lastClr="000000"/>
                </a:solidFill>
              </a:rPr>
              <a:t>pomerne </a:t>
            </a:r>
            <a:r>
              <a:rPr lang="sk-SK" b="1" dirty="0" smtClean="0">
                <a:solidFill>
                  <a:sysClr val="windowText" lastClr="000000"/>
                </a:solidFill>
              </a:rPr>
              <a:t>stále.</a:t>
            </a:r>
            <a:endParaRPr lang="sk-SK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323528" y="4869160"/>
            <a:ext cx="352839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ysClr val="windowText" lastClr="000000"/>
                </a:solidFill>
              </a:rPr>
              <a:t>Väčšinou </a:t>
            </a:r>
            <a:r>
              <a:rPr lang="sk-SK" b="1" dirty="0" smtClean="0">
                <a:solidFill>
                  <a:sysClr val="windowText" lastClr="000000"/>
                </a:solidFill>
              </a:rPr>
              <a:t>horľavé .</a:t>
            </a:r>
            <a:endParaRPr lang="sk-SK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Zaoblený obdĺžnik 11"/>
          <p:cNvSpPr/>
          <p:nvPr/>
        </p:nvSpPr>
        <p:spPr>
          <a:xfrm>
            <a:off x="5004048" y="4797152"/>
            <a:ext cx="3528392" cy="648072"/>
          </a:xfrm>
          <a:prstGeom prst="roundRect">
            <a:avLst/>
          </a:prstGeom>
          <a:solidFill>
            <a:schemeClr val="accent2">
              <a:alpha val="52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ysClr val="windowText" lastClr="000000"/>
                </a:solidFill>
              </a:rPr>
              <a:t>Väčšinou </a:t>
            </a:r>
            <a:r>
              <a:rPr lang="sk-SK" b="1" dirty="0" smtClean="0">
                <a:solidFill>
                  <a:sysClr val="windowText" lastClr="000000"/>
                </a:solidFill>
              </a:rPr>
              <a:t>nehorľavé</a:t>
            </a:r>
            <a:r>
              <a:rPr lang="sk-SK" dirty="0" smtClean="0">
                <a:solidFill>
                  <a:sysClr val="windowText" lastClr="000000"/>
                </a:solidFill>
              </a:rPr>
              <a:t>.</a:t>
            </a:r>
            <a:endParaRPr lang="sk-SK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Organické látky v bežnom živote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931224" cy="5493224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5" name="Vývojový diagram: alternatívny proces 4"/>
          <p:cNvSpPr/>
          <p:nvPr/>
        </p:nvSpPr>
        <p:spPr>
          <a:xfrm>
            <a:off x="6012160" y="908720"/>
            <a:ext cx="2448272" cy="50405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  <a:latin typeface="Segoe Script" pitchFamily="34" charset="0"/>
              </a:rPr>
              <a:t>lieky</a:t>
            </a:r>
            <a:endParaRPr lang="sk-SK" sz="24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sp>
        <p:nvSpPr>
          <p:cNvPr id="8" name="Vývojový diagram: alternatívny proces 7"/>
          <p:cNvSpPr/>
          <p:nvPr/>
        </p:nvSpPr>
        <p:spPr>
          <a:xfrm>
            <a:off x="323528" y="2924944"/>
            <a:ext cx="2448272" cy="504056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  <a:latin typeface="Segoe Script" pitchFamily="34" charset="0"/>
              </a:rPr>
              <a:t>plasty</a:t>
            </a:r>
            <a:endParaRPr lang="sk-SK" sz="24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sp>
        <p:nvSpPr>
          <p:cNvPr id="9" name="Vývojový diagram: alternatívny proces 8"/>
          <p:cNvSpPr/>
          <p:nvPr/>
        </p:nvSpPr>
        <p:spPr>
          <a:xfrm>
            <a:off x="3347864" y="4221088"/>
            <a:ext cx="2448272" cy="576064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  <a:latin typeface="Segoe Script" pitchFamily="34" charset="0"/>
              </a:rPr>
              <a:t>oblečenie</a:t>
            </a:r>
            <a:endParaRPr lang="sk-SK" sz="24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pic>
        <p:nvPicPr>
          <p:cNvPr id="20482" name="Picture 2" descr="VÃ½sledok vyhÄ¾adÃ¡vania obrÃ¡zkov pre dopyt potravi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2018837" cy="1189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Vývojový diagram: alternatívny proces 3"/>
          <p:cNvSpPr/>
          <p:nvPr/>
        </p:nvSpPr>
        <p:spPr>
          <a:xfrm>
            <a:off x="395536" y="764704"/>
            <a:ext cx="2448272" cy="50405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  <a:latin typeface="Segoe Script" pitchFamily="34" charset="0"/>
              </a:rPr>
              <a:t>potraviny</a:t>
            </a:r>
            <a:endParaRPr lang="sk-SK" sz="24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pic>
        <p:nvPicPr>
          <p:cNvPr id="20484" name="Picture 4" descr="VÃ½sledok vyhÄ¾adÃ¡vania obrÃ¡zkov pre dopyt farby lak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764704"/>
            <a:ext cx="1673760" cy="1226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Vývojový diagram: alternatívny proces 5"/>
          <p:cNvSpPr/>
          <p:nvPr/>
        </p:nvSpPr>
        <p:spPr>
          <a:xfrm>
            <a:off x="3347864" y="2132856"/>
            <a:ext cx="2448272" cy="43204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  <a:latin typeface="Segoe Script" pitchFamily="34" charset="0"/>
              </a:rPr>
              <a:t>farbivá</a:t>
            </a:r>
            <a:endParaRPr lang="sk-SK" sz="24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pic>
        <p:nvPicPr>
          <p:cNvPr id="20486" name="Picture 6" descr="VÃ½sledok vyhÄ¾adÃ¡vania obrÃ¡zkov pre dopyt lieky"/>
          <p:cNvPicPr>
            <a:picLocks noChangeAspect="1" noChangeArrowheads="1"/>
          </p:cNvPicPr>
          <p:nvPr/>
        </p:nvPicPr>
        <p:blipFill>
          <a:blip r:embed="rId4" cstate="print"/>
          <a:srcRect l="4725" t="11760" r="2666"/>
          <a:stretch>
            <a:fillRect/>
          </a:stretch>
        </p:blipFill>
        <p:spPr bwMode="auto">
          <a:xfrm>
            <a:off x="6012160" y="1556792"/>
            <a:ext cx="2623172" cy="14059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8" name="Picture 8" descr="VÃ½sledok vyhÄ¾adÃ¡vania obrÃ¡zkov pre dopyt plast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573016"/>
            <a:ext cx="1996193" cy="13449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90" name="Picture 10" descr="VÃ½sledok vyhÄ¾adÃ¡vania obrÃ¡zkov pre dopyt obleÄenie z plastu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2924944"/>
            <a:ext cx="1944216" cy="11794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92" name="Picture 12" descr="VÃ½sledok vyhÄ¾adÃ¡vania obrÃ¡zkov pre dopyt pohonnÃ© hmot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5229200"/>
            <a:ext cx="2016224" cy="13449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Vývojový diagram: alternatívny proces 9"/>
          <p:cNvSpPr/>
          <p:nvPr/>
        </p:nvSpPr>
        <p:spPr>
          <a:xfrm>
            <a:off x="1835696" y="5661248"/>
            <a:ext cx="2808312" cy="576064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  <a:latin typeface="Segoe Script" pitchFamily="34" charset="0"/>
              </a:rPr>
              <a:t>pohonné látky</a:t>
            </a:r>
            <a:endParaRPr lang="sk-SK" sz="24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pic>
        <p:nvPicPr>
          <p:cNvPr id="20494" name="Picture 14" descr="VÃ½sledok vyhÄ¾adÃ¡vania obrÃ¡zkov pre dopyt Äistiace a pracie prostriedk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48064" y="4869160"/>
            <a:ext cx="2962300" cy="1184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96" name="Picture 16" descr="VÃ½sledok vyhÄ¾adÃ¡vania obrÃ¡zkov pre dopyt kozmetik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76256" y="3501008"/>
            <a:ext cx="1315506" cy="12862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Vývojový diagram: alternatívny proces 10"/>
          <p:cNvSpPr/>
          <p:nvPr/>
        </p:nvSpPr>
        <p:spPr>
          <a:xfrm>
            <a:off x="4932040" y="5993904"/>
            <a:ext cx="3096344" cy="86409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  <a:latin typeface="Segoe Script" pitchFamily="34" charset="0"/>
              </a:rPr>
              <a:t>čistiace a pracie prostriedky</a:t>
            </a:r>
            <a:endParaRPr lang="sk-SK" sz="24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sp>
        <p:nvSpPr>
          <p:cNvPr id="7" name="Vývojový diagram: alternatívny proces 6"/>
          <p:cNvSpPr/>
          <p:nvPr/>
        </p:nvSpPr>
        <p:spPr>
          <a:xfrm>
            <a:off x="5940152" y="3068960"/>
            <a:ext cx="2448272" cy="504056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  <a:latin typeface="Segoe Script" pitchFamily="34" charset="0"/>
              </a:rPr>
              <a:t>kozmetika</a:t>
            </a:r>
            <a:endParaRPr lang="sk-SK" sz="24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9" grpId="0" animBg="1"/>
      <p:bldP spid="4" grpId="0" animBg="1"/>
      <p:bldP spid="6" grpId="0" animBg="1"/>
      <p:bldP spid="10" grpId="0" animBg="1"/>
      <p:bldP spid="11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357</TotalTime>
  <Words>525</Words>
  <Application>Microsoft Office PowerPoint</Application>
  <PresentationFormat>Prezentácia na obrazovke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7" baseType="lpstr">
      <vt:lpstr>Century Schoolbook</vt:lpstr>
      <vt:lpstr>Segoe Script</vt:lpstr>
      <vt:lpstr>Times New Roman</vt:lpstr>
      <vt:lpstr>Wingdings</vt:lpstr>
      <vt:lpstr>Wingdings 2</vt:lpstr>
      <vt:lpstr>Arkáda</vt:lpstr>
      <vt:lpstr>Vlastnosti jednoduchých organických látok</vt:lpstr>
      <vt:lpstr>Organické a anorganické látky</vt:lpstr>
      <vt:lpstr>Rozdelenie látok na organické a anorganické</vt:lpstr>
      <vt:lpstr>Fridrich Wӧhler</vt:lpstr>
      <vt:lpstr>Skúmame vlastnosti látok</vt:lpstr>
      <vt:lpstr>Skúmame vlastnosti parafínu</vt:lpstr>
      <vt:lpstr>Závery:</vt:lpstr>
      <vt:lpstr>Vlastnosti organických a anorganických látok:</vt:lpstr>
      <vt:lpstr>Organické látky v bežnom živote</vt:lpstr>
      <vt:lpstr>Organické zlúčeniny</vt:lpstr>
      <vt:lpstr>Ďakujem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Vlastnosti jednoduchých organických látok</dc:title>
  <dc:creator>user</dc:creator>
  <cp:lastModifiedBy>Uzivatel</cp:lastModifiedBy>
  <cp:revision>57</cp:revision>
  <dcterms:created xsi:type="dcterms:W3CDTF">2019-09-03T16:32:03Z</dcterms:created>
  <dcterms:modified xsi:type="dcterms:W3CDTF">2020-10-26T06:34:37Z</dcterms:modified>
</cp:coreProperties>
</file>